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3" r:id="rId1"/>
  </p:sldMasterIdLst>
  <p:notesMasterIdLst>
    <p:notesMasterId r:id="rId18"/>
  </p:notesMasterIdLst>
  <p:handoutMasterIdLst>
    <p:handoutMasterId r:id="rId19"/>
  </p:handoutMasterIdLst>
  <p:sldIdLst>
    <p:sldId id="256" r:id="rId2"/>
    <p:sldId id="261" r:id="rId3"/>
    <p:sldId id="257" r:id="rId4"/>
    <p:sldId id="258" r:id="rId5"/>
    <p:sldId id="259" r:id="rId6"/>
    <p:sldId id="263" r:id="rId7"/>
    <p:sldId id="264" r:id="rId8"/>
    <p:sldId id="265" r:id="rId9"/>
    <p:sldId id="266" r:id="rId10"/>
    <p:sldId id="267" r:id="rId11"/>
    <p:sldId id="268" r:id="rId12"/>
    <p:sldId id="269" r:id="rId13"/>
    <p:sldId id="270" r:id="rId14"/>
    <p:sldId id="271" r:id="rId15"/>
    <p:sldId id="272" r:id="rId16"/>
    <p:sldId id="26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varScale="1">
        <p:scale>
          <a:sx n="72" d="100"/>
          <a:sy n="72" d="100"/>
        </p:scale>
        <p:origin x="-576"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0B53F5-33DA-4F77-B94C-C817BB986786}" type="datetime5">
              <a:rPr lang="en-US" smtClean="0"/>
              <a:pPr/>
              <a:t>8-Nov-16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AXP Internal</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C6EC7C-64F5-421D-AC0C-5FD85C7B9FD9}" type="slidenum">
              <a:rPr lang="en-US" smtClean="0"/>
              <a:pPr/>
              <a:t>‹#›</a:t>
            </a:fld>
            <a:endParaRPr lang="en-US"/>
          </a:p>
        </p:txBody>
      </p:sp>
    </p:spTree>
    <p:extLst>
      <p:ext uri="{BB962C8B-B14F-4D97-AF65-F5344CB8AC3E}">
        <p14:creationId xmlns="" xmlns:p14="http://schemas.microsoft.com/office/powerpoint/2010/main" val="419825082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7E37A9-729E-49FA-AE90-68B25E7C28F9}" type="datetime5">
              <a:rPr lang="en-US" smtClean="0"/>
              <a:pPr/>
              <a:t>8-Nov-16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AXP Internal</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60665A-5ABF-4367-B872-E62443E30A5A}" type="slidenum">
              <a:rPr lang="en-US" smtClean="0"/>
              <a:pPr/>
              <a:t>‹#›</a:t>
            </a:fld>
            <a:endParaRPr lang="en-US"/>
          </a:p>
        </p:txBody>
      </p:sp>
    </p:spTree>
    <p:extLst>
      <p:ext uri="{BB962C8B-B14F-4D97-AF65-F5344CB8AC3E}">
        <p14:creationId xmlns="" xmlns:p14="http://schemas.microsoft.com/office/powerpoint/2010/main" val="1788913466"/>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DD1C72E2-424E-4628-874A-5E93038BD69B}" type="datetime5">
              <a:rPr lang="en-US" smtClean="0"/>
              <a:pPr/>
              <a:t>8-Nov-16</a:t>
            </a:fld>
            <a:endParaRPr lang="en-US"/>
          </a:p>
        </p:txBody>
      </p:sp>
      <p:sp>
        <p:nvSpPr>
          <p:cNvPr id="5" name="Footer Placeholder 4"/>
          <p:cNvSpPr>
            <a:spLocks noGrp="1"/>
          </p:cNvSpPr>
          <p:nvPr>
            <p:ph type="ftr" sz="quarter" idx="11"/>
          </p:nvPr>
        </p:nvSpPr>
        <p:spPr/>
        <p:txBody>
          <a:bodyPr/>
          <a:lstStyle/>
          <a:p>
            <a:r>
              <a:rPr lang="en-US" smtClean="0"/>
              <a:t>AXP Internal</a:t>
            </a:r>
            <a:endParaRPr lang="en-US"/>
          </a:p>
        </p:txBody>
      </p:sp>
      <p:sp>
        <p:nvSpPr>
          <p:cNvPr id="6" name="Slide Number Placeholder 5"/>
          <p:cNvSpPr>
            <a:spLocks noGrp="1"/>
          </p:cNvSpPr>
          <p:nvPr>
            <p:ph type="sldNum" sz="quarter" idx="12"/>
          </p:nvPr>
        </p:nvSpPr>
        <p:spPr/>
        <p:txBody>
          <a:bodyPr/>
          <a:lstStyle/>
          <a:p>
            <a:fld id="{AA60665A-5ABF-4367-B872-E62443E30A5A}" type="slidenum">
              <a:rPr lang="en-US" smtClean="0"/>
              <a:pPr/>
              <a:t>3</a:t>
            </a:fld>
            <a:endParaRPr lang="en-US"/>
          </a:p>
        </p:txBody>
      </p:sp>
    </p:spTree>
    <p:extLst>
      <p:ext uri="{BB962C8B-B14F-4D97-AF65-F5344CB8AC3E}">
        <p14:creationId xmlns="" xmlns:p14="http://schemas.microsoft.com/office/powerpoint/2010/main" val="3902365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A0BA666-F5F9-4285-B240-06CB7BED3FD9}" type="datetime5">
              <a:rPr lang="en-US" smtClean="0"/>
              <a:pPr/>
              <a:t>8-Nov-16</a:t>
            </a:fld>
            <a:endParaRPr lang="en-US" dirty="0"/>
          </a:p>
        </p:txBody>
      </p:sp>
      <p:sp>
        <p:nvSpPr>
          <p:cNvPr id="5" name="Footer Placeholder 4"/>
          <p:cNvSpPr>
            <a:spLocks noGrp="1"/>
          </p:cNvSpPr>
          <p:nvPr>
            <p:ph type="ftr" sz="quarter" idx="11"/>
          </p:nvPr>
        </p:nvSpPr>
        <p:spPr/>
        <p:txBody>
          <a:bodyPr/>
          <a:lstStyle/>
          <a:p>
            <a:r>
              <a:rPr lang="en-US" smtClean="0"/>
              <a:t>AXP Internal</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186683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0AF5705B-EB00-44F3-801D-A8D656825235}" type="datetime5">
              <a:rPr lang="en-US" smtClean="0"/>
              <a:pPr/>
              <a:t>8-Nov-16</a:t>
            </a:fld>
            <a:endParaRPr lang="en-US" dirty="0"/>
          </a:p>
        </p:txBody>
      </p:sp>
      <p:sp>
        <p:nvSpPr>
          <p:cNvPr id="4" name="Footer Placeholder 3"/>
          <p:cNvSpPr>
            <a:spLocks noGrp="1"/>
          </p:cNvSpPr>
          <p:nvPr>
            <p:ph type="ftr" sz="quarter" idx="11"/>
          </p:nvPr>
        </p:nvSpPr>
        <p:spPr/>
        <p:txBody>
          <a:bodyPr/>
          <a:lstStyle/>
          <a:p>
            <a:r>
              <a:rPr lang="en-US" smtClean="0"/>
              <a:t>AXP Internal</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965744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F35E7E-F514-4B6D-BCA9-FB82F98F9CF9}" type="datetime5">
              <a:rPr lang="en-US" smtClean="0"/>
              <a:pPr/>
              <a:t>8-Nov-16</a:t>
            </a:fld>
            <a:endParaRPr lang="en-US" dirty="0"/>
          </a:p>
        </p:txBody>
      </p:sp>
      <p:sp>
        <p:nvSpPr>
          <p:cNvPr id="5" name="Footer Placeholder 4"/>
          <p:cNvSpPr>
            <a:spLocks noGrp="1"/>
          </p:cNvSpPr>
          <p:nvPr>
            <p:ph type="ftr" sz="quarter" idx="11"/>
          </p:nvPr>
        </p:nvSpPr>
        <p:spPr/>
        <p:txBody>
          <a:bodyPr/>
          <a:lstStyle/>
          <a:p>
            <a:r>
              <a:rPr lang="en-US" smtClean="0"/>
              <a:t>AXP Internal</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943805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CD7465-C43B-4A77-BD79-1E206D25DDCC}" type="datetime5">
              <a:rPr lang="en-US" smtClean="0"/>
              <a:pPr/>
              <a:t>8-Nov-16</a:t>
            </a:fld>
            <a:endParaRPr lang="en-US" dirty="0"/>
          </a:p>
        </p:txBody>
      </p:sp>
      <p:sp>
        <p:nvSpPr>
          <p:cNvPr id="5" name="Footer Placeholder 4"/>
          <p:cNvSpPr>
            <a:spLocks noGrp="1"/>
          </p:cNvSpPr>
          <p:nvPr>
            <p:ph type="ftr" sz="quarter" idx="11"/>
          </p:nvPr>
        </p:nvSpPr>
        <p:spPr/>
        <p:txBody>
          <a:bodyPr/>
          <a:lstStyle/>
          <a:p>
            <a:r>
              <a:rPr lang="en-US" smtClean="0"/>
              <a:t>AXP Internal</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 xmlns:p14="http://schemas.microsoft.com/office/powerpoint/2010/main" val="2333604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6CA736-BA27-4CF2-A18C-8679816096D3}" type="datetime5">
              <a:rPr lang="en-US" smtClean="0"/>
              <a:pPr/>
              <a:t>8-Nov-16</a:t>
            </a:fld>
            <a:endParaRPr lang="en-US" dirty="0"/>
          </a:p>
        </p:txBody>
      </p:sp>
      <p:sp>
        <p:nvSpPr>
          <p:cNvPr id="5" name="Footer Placeholder 4"/>
          <p:cNvSpPr>
            <a:spLocks noGrp="1"/>
          </p:cNvSpPr>
          <p:nvPr>
            <p:ph type="ftr" sz="quarter" idx="11"/>
          </p:nvPr>
        </p:nvSpPr>
        <p:spPr/>
        <p:txBody>
          <a:bodyPr/>
          <a:lstStyle/>
          <a:p>
            <a:r>
              <a:rPr lang="en-US" smtClean="0"/>
              <a:t>AXP Internal</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670056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B60E0C-C458-4717-BCF7-73D9BC4EA889}" type="datetime5">
              <a:rPr lang="en-US" smtClean="0"/>
              <a:pPr/>
              <a:t>8-Nov-16</a:t>
            </a:fld>
            <a:endParaRPr lang="en-US" dirty="0"/>
          </a:p>
        </p:txBody>
      </p:sp>
      <p:sp>
        <p:nvSpPr>
          <p:cNvPr id="5" name="Footer Placeholder 4"/>
          <p:cNvSpPr>
            <a:spLocks noGrp="1"/>
          </p:cNvSpPr>
          <p:nvPr>
            <p:ph type="ftr" sz="quarter" idx="11"/>
          </p:nvPr>
        </p:nvSpPr>
        <p:spPr/>
        <p:txBody>
          <a:bodyPr/>
          <a:lstStyle/>
          <a:p>
            <a:r>
              <a:rPr lang="en-US" smtClean="0"/>
              <a:t>AXP Internal</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 xmlns:p14="http://schemas.microsoft.com/office/powerpoint/2010/main" val="3306727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770927-8459-442F-A3F5-F31F27E8A025}" type="datetime5">
              <a:rPr lang="en-US" smtClean="0"/>
              <a:pPr/>
              <a:t>8-Nov-16</a:t>
            </a:fld>
            <a:endParaRPr lang="en-US" dirty="0"/>
          </a:p>
        </p:txBody>
      </p:sp>
      <p:sp>
        <p:nvSpPr>
          <p:cNvPr id="5" name="Footer Placeholder 4"/>
          <p:cNvSpPr>
            <a:spLocks noGrp="1"/>
          </p:cNvSpPr>
          <p:nvPr>
            <p:ph type="ftr" sz="quarter" idx="11"/>
          </p:nvPr>
        </p:nvSpPr>
        <p:spPr/>
        <p:txBody>
          <a:bodyPr/>
          <a:lstStyle/>
          <a:p>
            <a:r>
              <a:rPr lang="en-US" smtClean="0"/>
              <a:t>AXP Internal</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305067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798116-35EF-4CAA-9875-4FEEC2B04752}" type="datetime5">
              <a:rPr lang="en-US" smtClean="0"/>
              <a:pPr/>
              <a:t>8-Nov-16</a:t>
            </a:fld>
            <a:endParaRPr lang="en-US" dirty="0"/>
          </a:p>
        </p:txBody>
      </p:sp>
      <p:sp>
        <p:nvSpPr>
          <p:cNvPr id="5" name="Footer Placeholder 4"/>
          <p:cNvSpPr>
            <a:spLocks noGrp="1"/>
          </p:cNvSpPr>
          <p:nvPr>
            <p:ph type="ftr" sz="quarter" idx="11"/>
          </p:nvPr>
        </p:nvSpPr>
        <p:spPr/>
        <p:txBody>
          <a:bodyPr/>
          <a:lstStyle/>
          <a:p>
            <a:r>
              <a:rPr lang="en-US" smtClean="0"/>
              <a:t>AXP Internal</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 xmlns:p14="http://schemas.microsoft.com/office/powerpoint/2010/main" val="365081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D6AF0B-B688-42C8-9391-F9105C8C0EC4}" type="datetime5">
              <a:rPr lang="en-US" smtClean="0"/>
              <a:pPr/>
              <a:t>8-Nov-16</a:t>
            </a:fld>
            <a:endParaRPr lang="en-US" dirty="0"/>
          </a:p>
        </p:txBody>
      </p:sp>
      <p:sp>
        <p:nvSpPr>
          <p:cNvPr id="5" name="Footer Placeholder 4"/>
          <p:cNvSpPr>
            <a:spLocks noGrp="1"/>
          </p:cNvSpPr>
          <p:nvPr>
            <p:ph type="ftr" sz="quarter" idx="11"/>
          </p:nvPr>
        </p:nvSpPr>
        <p:spPr/>
        <p:txBody>
          <a:bodyPr/>
          <a:lstStyle/>
          <a:p>
            <a:r>
              <a:rPr lang="en-US" smtClean="0"/>
              <a:t>AXP Internal</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351382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224AD7-38B1-4233-A5F0-D8DEB664F6FD}" type="datetime5">
              <a:rPr lang="en-US" smtClean="0"/>
              <a:pPr/>
              <a:t>8-Nov-16</a:t>
            </a:fld>
            <a:endParaRPr lang="en-US" dirty="0"/>
          </a:p>
        </p:txBody>
      </p:sp>
      <p:sp>
        <p:nvSpPr>
          <p:cNvPr id="5" name="Footer Placeholder 4"/>
          <p:cNvSpPr>
            <a:spLocks noGrp="1"/>
          </p:cNvSpPr>
          <p:nvPr>
            <p:ph type="ftr" sz="quarter" idx="11"/>
          </p:nvPr>
        </p:nvSpPr>
        <p:spPr/>
        <p:txBody>
          <a:bodyPr/>
          <a:lstStyle/>
          <a:p>
            <a:r>
              <a:rPr lang="en-US" smtClean="0"/>
              <a:t>AXP Internal</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4135395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246E66-0829-4CD4-A501-738CB64F9CA7}" type="datetime5">
              <a:rPr lang="en-US" smtClean="0"/>
              <a:pPr/>
              <a:t>8-Nov-16</a:t>
            </a:fld>
            <a:endParaRPr lang="en-US" dirty="0"/>
          </a:p>
        </p:txBody>
      </p:sp>
      <p:sp>
        <p:nvSpPr>
          <p:cNvPr id="5" name="Footer Placeholder 4"/>
          <p:cNvSpPr>
            <a:spLocks noGrp="1"/>
          </p:cNvSpPr>
          <p:nvPr>
            <p:ph type="ftr" sz="quarter" idx="11"/>
          </p:nvPr>
        </p:nvSpPr>
        <p:spPr/>
        <p:txBody>
          <a:bodyPr/>
          <a:lstStyle/>
          <a:p>
            <a:r>
              <a:rPr lang="en-US" smtClean="0"/>
              <a:t>AXP Internal</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840717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1B8AC15-D87F-458C-901B-52BF6A2B3160}" type="datetime5">
              <a:rPr lang="en-US" smtClean="0"/>
              <a:pPr/>
              <a:t>8-Nov-16</a:t>
            </a:fld>
            <a:endParaRPr lang="en-US" dirty="0"/>
          </a:p>
        </p:txBody>
      </p:sp>
      <p:sp>
        <p:nvSpPr>
          <p:cNvPr id="6" name="Footer Placeholder 5"/>
          <p:cNvSpPr>
            <a:spLocks noGrp="1"/>
          </p:cNvSpPr>
          <p:nvPr>
            <p:ph type="ftr" sz="quarter" idx="11"/>
          </p:nvPr>
        </p:nvSpPr>
        <p:spPr/>
        <p:txBody>
          <a:bodyPr/>
          <a:lstStyle/>
          <a:p>
            <a:r>
              <a:rPr lang="en-US" smtClean="0"/>
              <a:t>AXP Internal</a:t>
            </a:r>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pPr/>
              <a:t>‹#›</a:t>
            </a:fld>
            <a:endParaRPr lang="en-US" dirty="0"/>
          </a:p>
        </p:txBody>
      </p:sp>
    </p:spTree>
    <p:extLst>
      <p:ext uri="{BB962C8B-B14F-4D97-AF65-F5344CB8AC3E}">
        <p14:creationId xmlns="" xmlns:p14="http://schemas.microsoft.com/office/powerpoint/2010/main" val="1356592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79C60-696D-44A6-B862-261C4F6801CD}" type="datetime5">
              <a:rPr lang="en-US" smtClean="0"/>
              <a:pPr/>
              <a:t>8-Nov-16</a:t>
            </a:fld>
            <a:endParaRPr lang="en-US" dirty="0"/>
          </a:p>
        </p:txBody>
      </p:sp>
      <p:sp>
        <p:nvSpPr>
          <p:cNvPr id="8" name="Footer Placeholder 7"/>
          <p:cNvSpPr>
            <a:spLocks noGrp="1"/>
          </p:cNvSpPr>
          <p:nvPr>
            <p:ph type="ftr" sz="quarter" idx="11"/>
          </p:nvPr>
        </p:nvSpPr>
        <p:spPr/>
        <p:txBody>
          <a:bodyPr/>
          <a:lstStyle/>
          <a:p>
            <a:r>
              <a:rPr lang="en-US" smtClean="0"/>
              <a:t>AXP Internal</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105543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C4C449-2E71-470E-B522-83415BECE2B4}" type="datetime5">
              <a:rPr lang="en-US" smtClean="0"/>
              <a:pPr/>
              <a:t>8-Nov-16</a:t>
            </a:fld>
            <a:endParaRPr lang="en-US" dirty="0"/>
          </a:p>
        </p:txBody>
      </p:sp>
      <p:sp>
        <p:nvSpPr>
          <p:cNvPr id="4" name="Footer Placeholder 3"/>
          <p:cNvSpPr>
            <a:spLocks noGrp="1"/>
          </p:cNvSpPr>
          <p:nvPr>
            <p:ph type="ftr" sz="quarter" idx="11"/>
          </p:nvPr>
        </p:nvSpPr>
        <p:spPr/>
        <p:txBody>
          <a:bodyPr/>
          <a:lstStyle/>
          <a:p>
            <a:r>
              <a:rPr lang="en-US" smtClean="0"/>
              <a:t>AXP Internal</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455238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98F14-AC3E-413D-9FB1-6510F69DD41A}" type="datetime5">
              <a:rPr lang="en-US" smtClean="0"/>
              <a:pPr/>
              <a:t>8-Nov-16</a:t>
            </a:fld>
            <a:endParaRPr lang="en-US" dirty="0"/>
          </a:p>
        </p:txBody>
      </p:sp>
      <p:sp>
        <p:nvSpPr>
          <p:cNvPr id="3" name="Footer Placeholder 2"/>
          <p:cNvSpPr>
            <a:spLocks noGrp="1"/>
          </p:cNvSpPr>
          <p:nvPr>
            <p:ph type="ftr" sz="quarter" idx="11"/>
          </p:nvPr>
        </p:nvSpPr>
        <p:spPr/>
        <p:txBody>
          <a:bodyPr/>
          <a:lstStyle/>
          <a:p>
            <a:r>
              <a:rPr lang="en-US" smtClean="0"/>
              <a:t>AXP Internal</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430129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A2A7B1-872B-4F3B-8FF9-B6A8F0AE8322}" type="datetime5">
              <a:rPr lang="en-US" smtClean="0"/>
              <a:pPr/>
              <a:t>8-Nov-16</a:t>
            </a:fld>
            <a:endParaRPr lang="en-US" dirty="0"/>
          </a:p>
        </p:txBody>
      </p:sp>
      <p:sp>
        <p:nvSpPr>
          <p:cNvPr id="6" name="Footer Placeholder 5"/>
          <p:cNvSpPr>
            <a:spLocks noGrp="1"/>
          </p:cNvSpPr>
          <p:nvPr>
            <p:ph type="ftr" sz="quarter" idx="11"/>
          </p:nvPr>
        </p:nvSpPr>
        <p:spPr/>
        <p:txBody>
          <a:bodyPr/>
          <a:lstStyle/>
          <a:p>
            <a:r>
              <a:rPr lang="en-US" smtClean="0"/>
              <a:t>AXP Internal</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 xmlns:p14="http://schemas.microsoft.com/office/powerpoint/2010/main" val="1584367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DF1245-0C52-4068-9FD6-61E92593C1CF}" type="datetime5">
              <a:rPr lang="en-US" smtClean="0"/>
              <a:pPr/>
              <a:t>8-Nov-16</a:t>
            </a:fld>
            <a:endParaRPr lang="en-US" dirty="0"/>
          </a:p>
        </p:txBody>
      </p:sp>
      <p:sp>
        <p:nvSpPr>
          <p:cNvPr id="6" name="Footer Placeholder 5"/>
          <p:cNvSpPr>
            <a:spLocks noGrp="1"/>
          </p:cNvSpPr>
          <p:nvPr>
            <p:ph type="ftr" sz="quarter" idx="11"/>
          </p:nvPr>
        </p:nvSpPr>
        <p:spPr/>
        <p:txBody>
          <a:bodyPr/>
          <a:lstStyle/>
          <a:p>
            <a:r>
              <a:rPr lang="en-US" smtClean="0"/>
              <a:t>AXP Internal</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15919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632EEF5D-48E5-46D1-88FF-589AEFBBD8B8}" type="datetime5">
              <a:rPr lang="en-US" smtClean="0"/>
              <a:pPr/>
              <a:t>8-Nov-16</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US" smtClean="0"/>
              <a:t>AXP Internal</a:t>
            </a:r>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727315459"/>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0867" y="1915630"/>
            <a:ext cx="9705416" cy="1646299"/>
          </a:xfrm>
        </p:spPr>
        <p:txBody>
          <a:bodyPr>
            <a:normAutofit/>
          </a:bodyPr>
          <a:lstStyle/>
          <a:p>
            <a:r>
              <a:rPr lang="en-US" dirty="0" smtClean="0"/>
              <a:t>Fintech Industry Overview</a:t>
            </a:r>
            <a:endParaRPr lang="en-US" dirty="0"/>
          </a:p>
        </p:txBody>
      </p:sp>
      <p:sp>
        <p:nvSpPr>
          <p:cNvPr id="3" name="Subtitle 2"/>
          <p:cNvSpPr>
            <a:spLocks noGrp="1"/>
          </p:cNvSpPr>
          <p:nvPr>
            <p:ph type="subTitle" idx="1"/>
          </p:nvPr>
        </p:nvSpPr>
        <p:spPr>
          <a:xfrm>
            <a:off x="1719373" y="4050833"/>
            <a:ext cx="7766936" cy="1096899"/>
          </a:xfrm>
        </p:spPr>
        <p:txBody>
          <a:bodyPr/>
          <a:lstStyle/>
          <a:p>
            <a:r>
              <a:rPr lang="en-US" dirty="0" smtClean="0"/>
              <a:t>Wall Street Fintech Club</a:t>
            </a:r>
          </a:p>
          <a:p>
            <a:endParaRPr lang="en-US" dirty="0"/>
          </a:p>
        </p:txBody>
      </p:sp>
      <p:pic>
        <p:nvPicPr>
          <p:cNvPr id="4" name="Picture 3" descr="C:\Non-system files\@e part 2015.1.24\Non-card Lending\Club Logo\WSFC-LOGO.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098087" y="4849813"/>
            <a:ext cx="2093913" cy="2008187"/>
          </a:xfrm>
          <a:prstGeom prst="rect">
            <a:avLst/>
          </a:prstGeom>
          <a:noFill/>
          <a:extLst>
            <a:ext uri="{909E8E84-426E-40DD-AFC4-6F175D3DCCD1}">
              <a14:hiddenFill xmlns="" xmlns:a14="http://schemas.microsoft.com/office/drawing/2010/main">
                <a:solidFill>
                  <a:srgbClr val="FFFFFF"/>
                </a:solidFill>
              </a14:hiddenFill>
            </a:ext>
          </a:extLst>
        </p:spPr>
      </p:pic>
      <p:sp>
        <p:nvSpPr>
          <p:cNvPr id="5" name="Subtitle 2"/>
          <p:cNvSpPr txBox="1">
            <a:spLocks/>
          </p:cNvSpPr>
          <p:nvPr/>
        </p:nvSpPr>
        <p:spPr>
          <a:xfrm>
            <a:off x="7934867" y="401420"/>
            <a:ext cx="3941575" cy="426920"/>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zh-CN" altLang="en-US" i="1" dirty="0"/>
              <a:t>谢</a:t>
            </a:r>
            <a:r>
              <a:rPr lang="zh-CN" altLang="en-US" i="1" dirty="0" smtClean="0"/>
              <a:t>绝转载，转载请联系</a:t>
            </a:r>
            <a:r>
              <a:rPr lang="en-US" altLang="zh-CN" i="1" dirty="0" smtClean="0"/>
              <a:t>WSFC</a:t>
            </a:r>
            <a:endParaRPr lang="en-US" i="1" dirty="0"/>
          </a:p>
        </p:txBody>
      </p:sp>
    </p:spTree>
    <p:extLst>
      <p:ext uri="{BB962C8B-B14F-4D97-AF65-F5344CB8AC3E}">
        <p14:creationId xmlns="" xmlns:p14="http://schemas.microsoft.com/office/powerpoint/2010/main" val="3922107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5532" y="508001"/>
            <a:ext cx="12259735" cy="584775"/>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Major Fintech Companies – US Commercial Loans</a:t>
            </a:r>
            <a:endParaRPr lang="en-US" sz="2600" b="1" dirty="0">
              <a:latin typeface="Arial" panose="020B0604020202020204" pitchFamily="34" charset="0"/>
              <a:cs typeface="Arial" panose="020B0604020202020204" pitchFamily="34" charset="0"/>
            </a:endParaRPr>
          </a:p>
        </p:txBody>
      </p:sp>
      <p:graphicFrame>
        <p:nvGraphicFramePr>
          <p:cNvPr id="13" name="Table 12"/>
          <p:cNvGraphicFramePr>
            <a:graphicFrameLocks noGrp="1"/>
          </p:cNvGraphicFramePr>
          <p:nvPr>
            <p:extLst>
              <p:ext uri="{D42A27DB-BD31-4B8C-83A1-F6EECF244321}">
                <p14:modId xmlns="" xmlns:p14="http://schemas.microsoft.com/office/powerpoint/2010/main" val="351569161"/>
              </p:ext>
            </p:extLst>
          </p:nvPr>
        </p:nvGraphicFramePr>
        <p:xfrm>
          <a:off x="372533" y="1202264"/>
          <a:ext cx="10981267" cy="4724402"/>
        </p:xfrm>
        <a:graphic>
          <a:graphicData uri="http://schemas.openxmlformats.org/drawingml/2006/table">
            <a:tbl>
              <a:tblPr firstRow="1" bandRow="1">
                <a:tableStyleId>{5C22544A-7EE6-4342-B048-85BDC9FD1C3A}</a:tableStyleId>
              </a:tblPr>
              <a:tblGrid>
                <a:gridCol w="1812181"/>
                <a:gridCol w="7805953"/>
                <a:gridCol w="1363133"/>
              </a:tblGrid>
              <a:tr h="875189">
                <a:tc>
                  <a:txBody>
                    <a:bodyPr/>
                    <a:lstStyle/>
                    <a:p>
                      <a:pPr algn="ctr"/>
                      <a:r>
                        <a:rPr lang="en-US" sz="2400" dirty="0" smtClean="0"/>
                        <a:t>Compan</a:t>
                      </a:r>
                      <a:r>
                        <a:rPr lang="en-US" sz="2400" baseline="0" dirty="0" smtClean="0"/>
                        <a:t>y Name</a:t>
                      </a:r>
                      <a:endParaRPr lang="en-US" sz="2400" dirty="0"/>
                    </a:p>
                  </a:txBody>
                  <a:tcPr anchor="ctr"/>
                </a:tc>
                <a:tc>
                  <a:txBody>
                    <a:bodyPr/>
                    <a:lstStyle/>
                    <a:p>
                      <a:pPr algn="ctr"/>
                      <a:r>
                        <a:rPr lang="en-US" sz="2400" dirty="0" smtClean="0"/>
                        <a:t>Business</a:t>
                      </a:r>
                      <a:r>
                        <a:rPr lang="en-US" sz="2400" baseline="0" dirty="0" smtClean="0"/>
                        <a:t> Outlines</a:t>
                      </a:r>
                      <a:endParaRPr lang="en-US" sz="2400" dirty="0"/>
                    </a:p>
                  </a:txBody>
                  <a:tcPr anchor="ctr"/>
                </a:tc>
                <a:tc>
                  <a:txBody>
                    <a:bodyPr/>
                    <a:lstStyle/>
                    <a:p>
                      <a:pPr algn="ctr"/>
                      <a:r>
                        <a:rPr lang="en-US" sz="2400" dirty="0" smtClean="0"/>
                        <a:t>Funding</a:t>
                      </a:r>
                      <a:endParaRPr lang="en-US" sz="2400" dirty="0"/>
                    </a:p>
                  </a:txBody>
                  <a:tcPr anchor="ctr"/>
                </a:tc>
              </a:tr>
              <a:tr h="1283071">
                <a:tc>
                  <a:txBody>
                    <a:bodyPr/>
                    <a:lstStyle/>
                    <a:p>
                      <a:r>
                        <a:rPr lang="en-US" sz="1800" b="1" i="0" kern="1200" dirty="0" smtClean="0">
                          <a:solidFill>
                            <a:schemeClr val="dk1"/>
                          </a:solidFill>
                          <a:effectLst/>
                          <a:latin typeface="+mn-lt"/>
                          <a:ea typeface="+mn-ea"/>
                          <a:cs typeface="+mn-cs"/>
                        </a:rPr>
                        <a:t>Biz2Credit</a:t>
                      </a:r>
                    </a:p>
                    <a:p>
                      <a:r>
                        <a:rPr lang="en-US" sz="1400" b="0" i="0" kern="1200" dirty="0" smtClean="0">
                          <a:solidFill>
                            <a:schemeClr val="dk1"/>
                          </a:solidFill>
                          <a:effectLst/>
                          <a:latin typeface="+mn-lt"/>
                          <a:ea typeface="+mn-ea"/>
                          <a:cs typeface="+mn-cs"/>
                        </a:rPr>
                        <a:t>[New York, 2007]</a:t>
                      </a:r>
                      <a:endParaRPr lang="en-US" sz="1400" b="0" dirty="0"/>
                    </a:p>
                  </a:txBody>
                  <a:tcPr anchor="ctr"/>
                </a:tc>
                <a:tc>
                  <a:txBody>
                    <a:bodyPr/>
                    <a:lstStyle/>
                    <a:p>
                      <a:r>
                        <a:rPr lang="en-US" sz="1200" b="0" i="0" kern="1200" dirty="0" smtClean="0">
                          <a:solidFill>
                            <a:schemeClr val="dk1"/>
                          </a:solidFill>
                          <a:effectLst/>
                          <a:latin typeface="+mn-lt"/>
                          <a:ea typeface="+mn-ea"/>
                          <a:cs typeface="+mn-cs"/>
                        </a:rPr>
                        <a:t>Biz2Credit is a multi solution credit source for small </a:t>
                      </a:r>
                      <a:r>
                        <a:rPr lang="en-US" sz="1200" b="0" i="0" kern="1200" dirty="0" err="1" smtClean="0">
                          <a:solidFill>
                            <a:schemeClr val="dk1"/>
                          </a:solidFill>
                          <a:effectLst/>
                          <a:latin typeface="+mn-lt"/>
                          <a:ea typeface="+mn-ea"/>
                          <a:cs typeface="+mn-cs"/>
                        </a:rPr>
                        <a:t>businesses.The</a:t>
                      </a:r>
                      <a:r>
                        <a:rPr lang="en-US" sz="1200" b="0" i="0" kern="1200" dirty="0" smtClean="0">
                          <a:solidFill>
                            <a:schemeClr val="dk1"/>
                          </a:solidFill>
                          <a:effectLst/>
                          <a:latin typeface="+mn-lt"/>
                          <a:ea typeface="+mn-ea"/>
                          <a:cs typeface="+mn-cs"/>
                        </a:rPr>
                        <a:t> platform offers credit products such as SBA loans, traditional bank loans, business lines of credit, equipment ﬁnancing, business acquisition loans, commercial real estate loans, reﬁnancing and merchant cash </a:t>
                      </a:r>
                      <a:r>
                        <a:rPr lang="en-US" sz="1200" b="0" i="0" kern="1200" dirty="0" err="1" smtClean="0">
                          <a:solidFill>
                            <a:schemeClr val="dk1"/>
                          </a:solidFill>
                          <a:effectLst/>
                          <a:latin typeface="+mn-lt"/>
                          <a:ea typeface="+mn-ea"/>
                          <a:cs typeface="+mn-cs"/>
                        </a:rPr>
                        <a:t>advances.The</a:t>
                      </a:r>
                      <a:r>
                        <a:rPr lang="en-US" sz="1200" b="0" i="0" kern="1200" dirty="0" smtClean="0">
                          <a:solidFill>
                            <a:schemeClr val="dk1"/>
                          </a:solidFill>
                          <a:effectLst/>
                          <a:latin typeface="+mn-lt"/>
                          <a:ea typeface="+mn-ea"/>
                          <a:cs typeface="+mn-cs"/>
                        </a:rPr>
                        <a:t> amount borrowed from the platform can rage from $5,000 to $5M. Biz2Credit charges borrowers an underwriting fee once a loan has been successfully granted. Biz2Credit has arranged for $1.2 billion worth of credit for over 100,000 companies.</a:t>
                      </a:r>
                      <a:r>
                        <a:rPr lang="en-US" sz="1800" b="0" i="0" kern="1200" dirty="0" smtClean="0">
                          <a:solidFill>
                            <a:schemeClr val="dk1"/>
                          </a:solidFill>
                          <a:effectLst/>
                          <a:latin typeface="+mn-lt"/>
                          <a:ea typeface="+mn-ea"/>
                          <a:cs typeface="+mn-cs"/>
                        </a:rPr>
                        <a:t> </a:t>
                      </a:r>
                      <a:endParaRPr lang="en-US" sz="1200" dirty="0"/>
                    </a:p>
                  </a:txBody>
                  <a:tcPr anchor="ctr"/>
                </a:tc>
                <a:tc>
                  <a:txBody>
                    <a:bodyPr/>
                    <a:lstStyle/>
                    <a:p>
                      <a:pPr algn="ctr"/>
                      <a:r>
                        <a:rPr lang="en-US" sz="1600" b="1" i="0" kern="1200" dirty="0" smtClean="0">
                          <a:solidFill>
                            <a:schemeClr val="dk1"/>
                          </a:solidFill>
                          <a:effectLst/>
                          <a:latin typeface="+mn-lt"/>
                          <a:ea typeface="+mn-ea"/>
                          <a:cs typeface="+mn-cs"/>
                        </a:rPr>
                        <a:t>$250M</a:t>
                      </a:r>
                      <a:endParaRPr lang="en-US" sz="1600" b="1" dirty="0"/>
                    </a:p>
                  </a:txBody>
                  <a:tcPr anchor="ctr"/>
                </a:tc>
              </a:tr>
              <a:tr h="1283071">
                <a:tc>
                  <a:txBody>
                    <a:bodyPr/>
                    <a:lstStyle/>
                    <a:p>
                      <a:r>
                        <a:rPr lang="en-US" sz="1800" b="1" i="0" kern="1200" dirty="0" err="1" smtClean="0">
                          <a:solidFill>
                            <a:schemeClr val="dk1"/>
                          </a:solidFill>
                          <a:effectLst/>
                          <a:latin typeface="+mn-lt"/>
                          <a:ea typeface="+mn-ea"/>
                          <a:cs typeface="+mn-cs"/>
                        </a:rPr>
                        <a:t>Kabbage</a:t>
                      </a:r>
                      <a:endParaRPr lang="en-US" sz="1800" b="1" i="0" kern="1200" dirty="0" smtClean="0">
                        <a:solidFill>
                          <a:schemeClr val="dk1"/>
                        </a:solidFill>
                        <a:effectLst/>
                        <a:latin typeface="+mn-lt"/>
                        <a:ea typeface="+mn-ea"/>
                        <a:cs typeface="+mn-cs"/>
                      </a:endParaRPr>
                    </a:p>
                    <a:p>
                      <a:r>
                        <a:rPr lang="en-US" sz="1400" b="0" i="0" kern="1200" dirty="0" smtClean="0">
                          <a:solidFill>
                            <a:schemeClr val="dk1"/>
                          </a:solidFill>
                          <a:effectLst/>
                          <a:latin typeface="+mn-lt"/>
                          <a:ea typeface="+mn-ea"/>
                          <a:cs typeface="+mn-cs"/>
                        </a:rPr>
                        <a:t>[Atlanta, 2009]</a:t>
                      </a:r>
                      <a:endParaRPr lang="en-US" sz="1400" dirty="0"/>
                    </a:p>
                  </a:txBody>
                  <a:tcPr anchor="ctr"/>
                </a:tc>
                <a:tc>
                  <a:txBody>
                    <a:bodyPr/>
                    <a:lstStyle/>
                    <a:p>
                      <a:r>
                        <a:rPr lang="en-US" sz="1200" b="0" i="0" kern="1200" dirty="0" err="1" smtClean="0">
                          <a:solidFill>
                            <a:schemeClr val="dk1"/>
                          </a:solidFill>
                          <a:effectLst/>
                          <a:latin typeface="+mn-lt"/>
                          <a:ea typeface="+mn-ea"/>
                          <a:cs typeface="+mn-cs"/>
                        </a:rPr>
                        <a:t>Kabbage</a:t>
                      </a:r>
                      <a:r>
                        <a:rPr lang="en-US" sz="1200" b="0" i="0" kern="1200" dirty="0" smtClean="0">
                          <a:solidFill>
                            <a:schemeClr val="dk1"/>
                          </a:solidFill>
                          <a:effectLst/>
                          <a:latin typeface="+mn-lt"/>
                          <a:ea typeface="+mn-ea"/>
                          <a:cs typeface="+mn-cs"/>
                        </a:rPr>
                        <a:t> is a provider of working capital loans for small businesses. It leverages data generated through business activity such as seller channels, social media, shipping data, and other sources to understand performance and delivers ﬁnancing options for small </a:t>
                      </a:r>
                      <a:r>
                        <a:rPr lang="en-US" sz="1200" b="0" i="0" kern="1200" dirty="0" err="1" smtClean="0">
                          <a:solidFill>
                            <a:schemeClr val="dk1"/>
                          </a:solidFill>
                          <a:effectLst/>
                          <a:latin typeface="+mn-lt"/>
                          <a:ea typeface="+mn-ea"/>
                          <a:cs typeface="+mn-cs"/>
                        </a:rPr>
                        <a:t>businesses.The</a:t>
                      </a:r>
                      <a:r>
                        <a:rPr lang="en-US" sz="1200" b="0" i="0" kern="1200" dirty="0" smtClean="0">
                          <a:solidFill>
                            <a:schemeClr val="dk1"/>
                          </a:solidFill>
                          <a:effectLst/>
                          <a:latin typeface="+mn-lt"/>
                          <a:ea typeface="+mn-ea"/>
                          <a:cs typeface="+mn-cs"/>
                        </a:rPr>
                        <a:t> loans are made by Celtic Bank. In addition to this, </a:t>
                      </a:r>
                      <a:r>
                        <a:rPr lang="en-US" sz="1200" b="0" i="0" kern="1200" dirty="0" err="1" smtClean="0">
                          <a:solidFill>
                            <a:schemeClr val="dk1"/>
                          </a:solidFill>
                          <a:effectLst/>
                          <a:latin typeface="+mn-lt"/>
                          <a:ea typeface="+mn-ea"/>
                          <a:cs typeface="+mn-cs"/>
                        </a:rPr>
                        <a:t>Kabbage</a:t>
                      </a:r>
                      <a:r>
                        <a:rPr lang="en-US" sz="1200" b="0" i="0" kern="1200" dirty="0" smtClean="0">
                          <a:solidFill>
                            <a:schemeClr val="dk1"/>
                          </a:solidFill>
                          <a:effectLst/>
                          <a:latin typeface="+mn-lt"/>
                          <a:ea typeface="+mn-ea"/>
                          <a:cs typeface="+mn-cs"/>
                        </a:rPr>
                        <a:t> also provides white label platforms to companies wanting to start their own lending platforms. In 2015, it launched a white-label offering where third parties will power loan services using </a:t>
                      </a:r>
                      <a:r>
                        <a:rPr lang="en-US" sz="1200" b="0" i="0" kern="1200" dirty="0" err="1" smtClean="0">
                          <a:solidFill>
                            <a:schemeClr val="dk1"/>
                          </a:solidFill>
                          <a:effectLst/>
                          <a:latin typeface="+mn-lt"/>
                          <a:ea typeface="+mn-ea"/>
                          <a:cs typeface="+mn-cs"/>
                        </a:rPr>
                        <a:t>Kabbage’s</a:t>
                      </a:r>
                      <a:r>
                        <a:rPr lang="en-US" sz="1200" b="0" i="0" kern="1200" dirty="0" smtClean="0">
                          <a:solidFill>
                            <a:schemeClr val="dk1"/>
                          </a:solidFill>
                          <a:effectLst/>
                          <a:latin typeface="+mn-lt"/>
                          <a:ea typeface="+mn-ea"/>
                          <a:cs typeface="+mn-cs"/>
                        </a:rPr>
                        <a:t> technology.</a:t>
                      </a:r>
                      <a:endParaRPr lang="en-US" sz="1200" dirty="0"/>
                    </a:p>
                  </a:txBody>
                  <a:tcPr anchor="ctr"/>
                </a:tc>
                <a:tc>
                  <a:txBody>
                    <a:bodyPr/>
                    <a:lstStyle/>
                    <a:p>
                      <a:pPr algn="ctr"/>
                      <a:r>
                        <a:rPr lang="en-US" sz="1600" b="1" i="0" kern="1200" dirty="0" smtClean="0">
                          <a:solidFill>
                            <a:schemeClr val="dk1"/>
                          </a:solidFill>
                          <a:effectLst/>
                          <a:latin typeface="+mn-lt"/>
                          <a:ea typeface="+mn-ea"/>
                          <a:cs typeface="+mn-cs"/>
                        </a:rPr>
                        <a:t>$240M</a:t>
                      </a:r>
                      <a:endParaRPr lang="en-US" sz="1600" b="1" dirty="0"/>
                    </a:p>
                  </a:txBody>
                  <a:tcPr anchor="ctr"/>
                </a:tc>
              </a:tr>
              <a:tr h="1283071">
                <a:tc>
                  <a:txBody>
                    <a:bodyPr/>
                    <a:lstStyle/>
                    <a:p>
                      <a:r>
                        <a:rPr lang="en-US" sz="1800" b="1" i="0" kern="1200" dirty="0" err="1" smtClean="0">
                          <a:solidFill>
                            <a:schemeClr val="dk1"/>
                          </a:solidFill>
                          <a:effectLst/>
                          <a:latin typeface="+mn-lt"/>
                          <a:ea typeface="+mn-ea"/>
                          <a:cs typeface="+mn-cs"/>
                        </a:rPr>
                        <a:t>OnDeck</a:t>
                      </a:r>
                      <a:endParaRPr lang="en-US" sz="1800" b="1" i="0" kern="1200" dirty="0" smtClean="0">
                        <a:solidFill>
                          <a:schemeClr val="dk1"/>
                        </a:solidFill>
                        <a:effectLst/>
                        <a:latin typeface="+mn-lt"/>
                        <a:ea typeface="+mn-ea"/>
                        <a:cs typeface="+mn-cs"/>
                      </a:endParaRPr>
                    </a:p>
                    <a:p>
                      <a:r>
                        <a:rPr lang="en-US" sz="1400" b="0" i="0" kern="1200" dirty="0" smtClean="0">
                          <a:solidFill>
                            <a:schemeClr val="dk1"/>
                          </a:solidFill>
                          <a:effectLst/>
                          <a:latin typeface="+mn-lt"/>
                          <a:ea typeface="+mn-ea"/>
                          <a:cs typeface="+mn-cs"/>
                        </a:rPr>
                        <a:t>[New York City, 2007]</a:t>
                      </a:r>
                      <a:endParaRPr lang="en-US" sz="1400" dirty="0"/>
                    </a:p>
                  </a:txBody>
                  <a:tcPr anchor="ctr"/>
                </a:tc>
                <a:tc>
                  <a:txBody>
                    <a:bodyPr/>
                    <a:lstStyle/>
                    <a:p>
                      <a:r>
                        <a:rPr lang="en-US" sz="1200" b="0" i="0" kern="1200" dirty="0" err="1" smtClean="0">
                          <a:solidFill>
                            <a:schemeClr val="dk1"/>
                          </a:solidFill>
                          <a:effectLst/>
                          <a:latin typeface="+mn-lt"/>
                          <a:ea typeface="+mn-ea"/>
                          <a:cs typeface="+mn-cs"/>
                        </a:rPr>
                        <a:t>OnDeck</a:t>
                      </a:r>
                      <a:r>
                        <a:rPr lang="en-US" sz="1200" b="0" i="0" kern="1200" dirty="0" smtClean="0">
                          <a:solidFill>
                            <a:schemeClr val="dk1"/>
                          </a:solidFill>
                          <a:effectLst/>
                          <a:latin typeface="+mn-lt"/>
                          <a:ea typeface="+mn-ea"/>
                          <a:cs typeface="+mn-cs"/>
                        </a:rPr>
                        <a:t> is a technology powered lending company for SMBs. It leverages electronic information including online banking and merchant processing data to identify the creditworthiness of small businesses. Repayments are made through ﬁxed daily deductions from the business bank account and the loans are usually secured by liens on business assets and personal guarantee. Loans range from $5k to $250k.To date, </a:t>
                      </a:r>
                      <a:r>
                        <a:rPr lang="en-US" sz="1200" b="0" i="0" kern="1200" dirty="0" err="1" smtClean="0">
                          <a:solidFill>
                            <a:schemeClr val="dk1"/>
                          </a:solidFill>
                          <a:effectLst/>
                          <a:latin typeface="+mn-lt"/>
                          <a:ea typeface="+mn-ea"/>
                          <a:cs typeface="+mn-cs"/>
                        </a:rPr>
                        <a:t>OnDeck</a:t>
                      </a:r>
                      <a:r>
                        <a:rPr lang="en-US" sz="1200" b="0" i="0" kern="1200" dirty="0" smtClean="0">
                          <a:solidFill>
                            <a:schemeClr val="dk1"/>
                          </a:solidFill>
                          <a:effectLst/>
                          <a:latin typeface="+mn-lt"/>
                          <a:ea typeface="+mn-ea"/>
                          <a:cs typeface="+mn-cs"/>
                        </a:rPr>
                        <a:t> had funded more than $4 billion in loans since its inception. </a:t>
                      </a:r>
                      <a:endParaRPr lang="en-US" sz="1200" dirty="0"/>
                    </a:p>
                  </a:txBody>
                  <a:tcPr anchor="ctr"/>
                </a:tc>
                <a:tc>
                  <a:txBody>
                    <a:bodyPr/>
                    <a:lstStyle/>
                    <a:p>
                      <a:pPr algn="ctr"/>
                      <a:r>
                        <a:rPr lang="en-US" sz="1600" b="1" dirty="0" smtClean="0"/>
                        <a:t>$198M</a:t>
                      </a:r>
                      <a:endParaRPr lang="en-US" sz="1600" b="1" dirty="0"/>
                    </a:p>
                  </a:txBody>
                  <a:tcPr anchor="ctr"/>
                </a:tc>
              </a:tr>
            </a:tbl>
          </a:graphicData>
        </a:graphic>
      </p:graphicFrame>
      <p:sp>
        <p:nvSpPr>
          <p:cNvPr id="4" name="TextBox 3"/>
          <p:cNvSpPr txBox="1"/>
          <p:nvPr/>
        </p:nvSpPr>
        <p:spPr>
          <a:xfrm>
            <a:off x="225283" y="6308035"/>
            <a:ext cx="10959549" cy="276999"/>
          </a:xfrm>
          <a:prstGeom prst="rect">
            <a:avLst/>
          </a:prstGeom>
          <a:noFill/>
        </p:spPr>
        <p:txBody>
          <a:bodyPr wrap="square" rtlCol="0">
            <a:spAutoFit/>
          </a:bodyPr>
          <a:lstStyle/>
          <a:p>
            <a:r>
              <a:rPr lang="zh-CN" altLang="en-US" sz="1200" i="1" dirty="0" smtClean="0"/>
              <a:t>来源：</a:t>
            </a:r>
            <a:r>
              <a:rPr lang="en-US" altLang="zh-CN" sz="1200" i="1" dirty="0" err="1" smtClean="0"/>
              <a:t>FinTech</a:t>
            </a:r>
            <a:r>
              <a:rPr lang="en-US" altLang="zh-CN" sz="1200" i="1" dirty="0" smtClean="0"/>
              <a:t> Industry Overview 2016, </a:t>
            </a:r>
            <a:r>
              <a:rPr lang="en-US" altLang="zh-CN" sz="1200" i="1" dirty="0" err="1" smtClean="0"/>
              <a:t>SparkLabs</a:t>
            </a:r>
            <a:r>
              <a:rPr lang="en-US" altLang="zh-CN" sz="1200" i="1" dirty="0" smtClean="0"/>
              <a:t> Global Ventures</a:t>
            </a:r>
            <a:endParaRPr lang="zh-CN" altLang="en-US" sz="1200" i="1" dirty="0"/>
          </a:p>
        </p:txBody>
      </p:sp>
    </p:spTree>
    <p:extLst>
      <p:ext uri="{BB962C8B-B14F-4D97-AF65-F5344CB8AC3E}">
        <p14:creationId xmlns="" xmlns:p14="http://schemas.microsoft.com/office/powerpoint/2010/main" val="2682292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5532" y="508001"/>
            <a:ext cx="12259735" cy="584775"/>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Major Fintech Companies – US Commercial Loans</a:t>
            </a:r>
            <a:endParaRPr lang="en-US" sz="2600" b="1" dirty="0">
              <a:latin typeface="Arial" panose="020B0604020202020204" pitchFamily="34" charset="0"/>
              <a:cs typeface="Arial" panose="020B0604020202020204" pitchFamily="34" charset="0"/>
            </a:endParaRPr>
          </a:p>
        </p:txBody>
      </p:sp>
      <p:graphicFrame>
        <p:nvGraphicFramePr>
          <p:cNvPr id="13" name="Table 12"/>
          <p:cNvGraphicFramePr>
            <a:graphicFrameLocks noGrp="1"/>
          </p:cNvGraphicFramePr>
          <p:nvPr>
            <p:extLst>
              <p:ext uri="{D42A27DB-BD31-4B8C-83A1-F6EECF244321}">
                <p14:modId xmlns="" xmlns:p14="http://schemas.microsoft.com/office/powerpoint/2010/main" val="3265124298"/>
              </p:ext>
            </p:extLst>
          </p:nvPr>
        </p:nvGraphicFramePr>
        <p:xfrm>
          <a:off x="372533" y="1202264"/>
          <a:ext cx="10981267" cy="5136576"/>
        </p:xfrm>
        <a:graphic>
          <a:graphicData uri="http://schemas.openxmlformats.org/drawingml/2006/table">
            <a:tbl>
              <a:tblPr firstRow="1" bandRow="1">
                <a:tableStyleId>{5C22544A-7EE6-4342-B048-85BDC9FD1C3A}</a:tableStyleId>
              </a:tblPr>
              <a:tblGrid>
                <a:gridCol w="1812181"/>
                <a:gridCol w="7805953"/>
                <a:gridCol w="1363133"/>
              </a:tblGrid>
              <a:tr h="793882">
                <a:tc>
                  <a:txBody>
                    <a:bodyPr/>
                    <a:lstStyle/>
                    <a:p>
                      <a:pPr algn="ctr"/>
                      <a:r>
                        <a:rPr lang="en-US" sz="2400" dirty="0" smtClean="0"/>
                        <a:t>Compan</a:t>
                      </a:r>
                      <a:r>
                        <a:rPr lang="en-US" sz="2400" baseline="0" dirty="0" smtClean="0"/>
                        <a:t>y Name</a:t>
                      </a:r>
                      <a:endParaRPr lang="en-US" sz="2400" dirty="0"/>
                    </a:p>
                  </a:txBody>
                  <a:tcPr anchor="ctr"/>
                </a:tc>
                <a:tc>
                  <a:txBody>
                    <a:bodyPr/>
                    <a:lstStyle/>
                    <a:p>
                      <a:pPr algn="ctr"/>
                      <a:r>
                        <a:rPr lang="en-US" sz="2400" dirty="0" smtClean="0"/>
                        <a:t>Business</a:t>
                      </a:r>
                      <a:r>
                        <a:rPr lang="en-US" sz="2400" baseline="0" dirty="0" smtClean="0"/>
                        <a:t> Outlines</a:t>
                      </a:r>
                      <a:endParaRPr lang="en-US" sz="2400" dirty="0"/>
                    </a:p>
                  </a:txBody>
                  <a:tcPr anchor="ctr"/>
                </a:tc>
                <a:tc>
                  <a:txBody>
                    <a:bodyPr/>
                    <a:lstStyle/>
                    <a:p>
                      <a:pPr algn="ctr"/>
                      <a:r>
                        <a:rPr lang="en-US" sz="2400" dirty="0" smtClean="0"/>
                        <a:t>Funding</a:t>
                      </a:r>
                      <a:endParaRPr lang="en-US" sz="2400" dirty="0"/>
                    </a:p>
                  </a:txBody>
                  <a:tcPr anchor="ctr"/>
                </a:tc>
              </a:tr>
              <a:tr h="1041632">
                <a:tc>
                  <a:txBody>
                    <a:bodyPr/>
                    <a:lstStyle/>
                    <a:p>
                      <a:r>
                        <a:rPr lang="en-US" sz="1800" b="1" i="0" kern="1200" dirty="0" smtClean="0">
                          <a:solidFill>
                            <a:schemeClr val="dk1"/>
                          </a:solidFill>
                          <a:effectLst/>
                          <a:latin typeface="+mn-lt"/>
                          <a:ea typeface="+mn-ea"/>
                          <a:cs typeface="+mn-cs"/>
                        </a:rPr>
                        <a:t>Behalf</a:t>
                      </a:r>
                    </a:p>
                    <a:p>
                      <a:r>
                        <a:rPr lang="en-US" sz="1400" b="0" i="0" kern="1200" dirty="0" smtClean="0">
                          <a:solidFill>
                            <a:schemeClr val="dk1"/>
                          </a:solidFill>
                          <a:effectLst/>
                          <a:latin typeface="+mn-lt"/>
                          <a:ea typeface="+mn-ea"/>
                          <a:cs typeface="+mn-cs"/>
                        </a:rPr>
                        <a:t>[New York, 2011]</a:t>
                      </a:r>
                      <a:endParaRPr lang="en-US" sz="1400" b="0" dirty="0"/>
                    </a:p>
                  </a:txBody>
                  <a:tcPr anchor="ctr"/>
                </a:tc>
                <a:tc>
                  <a:txBody>
                    <a:bodyPr/>
                    <a:lstStyle/>
                    <a:p>
                      <a:r>
                        <a:rPr lang="en-US" sz="1200" b="0" i="0" kern="1200" dirty="0" smtClean="0">
                          <a:solidFill>
                            <a:schemeClr val="dk1"/>
                          </a:solidFill>
                          <a:effectLst/>
                          <a:latin typeface="+mn-lt"/>
                          <a:ea typeface="+mn-ea"/>
                          <a:cs typeface="+mn-cs"/>
                        </a:rPr>
                        <a:t>Behalf is an alternate lending platform that offers a line of credit for purchases to </a:t>
                      </a:r>
                      <a:r>
                        <a:rPr lang="en-US" sz="1200" b="0" i="0" kern="1200" dirty="0" err="1" smtClean="0">
                          <a:solidFill>
                            <a:schemeClr val="dk1"/>
                          </a:solidFill>
                          <a:effectLst/>
                          <a:latin typeface="+mn-lt"/>
                          <a:ea typeface="+mn-ea"/>
                          <a:cs typeface="+mn-cs"/>
                        </a:rPr>
                        <a:t>businesses.The</a:t>
                      </a:r>
                      <a:r>
                        <a:rPr lang="en-US" sz="1200" b="0" i="0" kern="1200" dirty="0" smtClean="0">
                          <a:solidFill>
                            <a:schemeClr val="dk1"/>
                          </a:solidFill>
                          <a:effectLst/>
                          <a:latin typeface="+mn-lt"/>
                          <a:ea typeface="+mn-ea"/>
                          <a:cs typeface="+mn-cs"/>
                        </a:rPr>
                        <a:t> platform does not disburse any credit to the borrower, it instead handles the purchase requirements of the borrowers by dealing with their vendors </a:t>
                      </a:r>
                      <a:r>
                        <a:rPr lang="en-US" sz="1200" b="0" i="0" kern="1200" dirty="0" err="1" smtClean="0">
                          <a:solidFill>
                            <a:schemeClr val="dk1"/>
                          </a:solidFill>
                          <a:effectLst/>
                          <a:latin typeface="+mn-lt"/>
                          <a:ea typeface="+mn-ea"/>
                          <a:cs typeface="+mn-cs"/>
                        </a:rPr>
                        <a:t>directly.This</a:t>
                      </a:r>
                      <a:r>
                        <a:rPr lang="en-US" sz="1200" b="0" i="0" kern="1200" dirty="0" smtClean="0">
                          <a:solidFill>
                            <a:schemeClr val="dk1"/>
                          </a:solidFill>
                          <a:effectLst/>
                          <a:latin typeface="+mn-lt"/>
                          <a:ea typeface="+mn-ea"/>
                          <a:cs typeface="+mn-cs"/>
                        </a:rPr>
                        <a:t> principal of operations mitigates any mismanagement of funds by the borrower.</a:t>
                      </a:r>
                      <a:endParaRPr lang="en-US" sz="1200" dirty="0"/>
                    </a:p>
                  </a:txBody>
                  <a:tcPr anchor="ctr"/>
                </a:tc>
                <a:tc>
                  <a:txBody>
                    <a:bodyPr/>
                    <a:lstStyle/>
                    <a:p>
                      <a:pPr algn="ctr"/>
                      <a:r>
                        <a:rPr lang="en-US" sz="1600" b="1" i="0" kern="1200" dirty="0" smtClean="0">
                          <a:solidFill>
                            <a:schemeClr val="dk1"/>
                          </a:solidFill>
                          <a:effectLst/>
                          <a:latin typeface="+mn-lt"/>
                          <a:ea typeface="+mn-ea"/>
                          <a:cs typeface="+mn-cs"/>
                        </a:rPr>
                        <a:t>$129M</a:t>
                      </a:r>
                      <a:endParaRPr lang="en-US" sz="1600" b="1" dirty="0"/>
                    </a:p>
                  </a:txBody>
                  <a:tcPr anchor="ctr"/>
                </a:tc>
              </a:tr>
              <a:tr h="1041632">
                <a:tc>
                  <a:txBody>
                    <a:bodyPr/>
                    <a:lstStyle/>
                    <a:p>
                      <a:r>
                        <a:rPr lang="en-US" sz="1800" b="1" i="0" kern="1200" dirty="0" err="1" smtClean="0">
                          <a:solidFill>
                            <a:schemeClr val="dk1"/>
                          </a:solidFill>
                          <a:effectLst/>
                          <a:latin typeface="+mn-lt"/>
                          <a:ea typeface="+mn-ea"/>
                          <a:cs typeface="+mn-cs"/>
                        </a:rPr>
                        <a:t>LendingHome</a:t>
                      </a:r>
                      <a:endParaRPr lang="en-US" sz="1800" b="1" i="0" kern="1200" dirty="0" smtClean="0">
                        <a:solidFill>
                          <a:schemeClr val="dk1"/>
                        </a:solidFill>
                        <a:effectLst/>
                        <a:latin typeface="+mn-lt"/>
                        <a:ea typeface="+mn-ea"/>
                        <a:cs typeface="+mn-cs"/>
                      </a:endParaRPr>
                    </a:p>
                    <a:p>
                      <a:r>
                        <a:rPr lang="en-US" sz="1400" b="0" i="0" kern="1200" dirty="0" smtClean="0">
                          <a:solidFill>
                            <a:schemeClr val="dk1"/>
                          </a:solidFill>
                          <a:effectLst/>
                          <a:latin typeface="+mn-lt"/>
                          <a:ea typeface="+mn-ea"/>
                          <a:cs typeface="+mn-cs"/>
                        </a:rPr>
                        <a:t>[San Francisco, 2013]</a:t>
                      </a:r>
                      <a:endParaRPr lang="en-US" sz="1400" dirty="0"/>
                    </a:p>
                  </a:txBody>
                  <a:tcPr anchor="ctr"/>
                </a:tc>
                <a:tc>
                  <a:txBody>
                    <a:bodyPr/>
                    <a:lstStyle/>
                    <a:p>
                      <a:r>
                        <a:rPr lang="en-US" sz="1200" b="0" i="0" kern="1200" dirty="0" smtClean="0">
                          <a:solidFill>
                            <a:schemeClr val="dk1"/>
                          </a:solidFill>
                          <a:effectLst/>
                          <a:latin typeface="+mn-lt"/>
                          <a:ea typeface="+mn-ea"/>
                          <a:cs typeface="+mn-cs"/>
                        </a:rPr>
                        <a:t>Lending Home is an online mortgage marketplace for real estate loan borrowers, investors, and brokers. It allows both institutional investors and accredited retail investors to invest on its platform. Institutional investors including hedge funds, private equity, mortgage desks, family ofﬁces, university endowments can start investing with a minimum investment amount of US$10,000 and retail investors from US$1,000. Lending Home is a direct lender and sells whole loans to institutional or retail investors. </a:t>
                      </a:r>
                      <a:endParaRPr lang="en-US" sz="1200" dirty="0"/>
                    </a:p>
                  </a:txBody>
                  <a:tcPr anchor="ctr"/>
                </a:tc>
                <a:tc>
                  <a:txBody>
                    <a:bodyPr/>
                    <a:lstStyle/>
                    <a:p>
                      <a:pPr algn="ctr"/>
                      <a:r>
                        <a:rPr lang="en-US" sz="1600" b="1" i="0" kern="1200" dirty="0" smtClean="0">
                          <a:solidFill>
                            <a:schemeClr val="dk1"/>
                          </a:solidFill>
                          <a:effectLst/>
                          <a:latin typeface="+mn-lt"/>
                          <a:ea typeface="+mn-ea"/>
                          <a:cs typeface="+mn-cs"/>
                        </a:rPr>
                        <a:t>$109M</a:t>
                      </a:r>
                      <a:endParaRPr lang="en-US" sz="1600" b="1" dirty="0"/>
                    </a:p>
                  </a:txBody>
                  <a:tcPr anchor="ctr"/>
                </a:tc>
              </a:tr>
              <a:tr h="1041632">
                <a:tc>
                  <a:txBody>
                    <a:bodyPr/>
                    <a:lstStyle/>
                    <a:p>
                      <a:r>
                        <a:rPr lang="en-US" sz="1800" b="1" i="0" kern="1200" dirty="0" smtClean="0">
                          <a:solidFill>
                            <a:schemeClr val="dk1"/>
                          </a:solidFill>
                          <a:effectLst/>
                          <a:latin typeface="+mn-lt"/>
                          <a:ea typeface="+mn-ea"/>
                          <a:cs typeface="+mn-cs"/>
                        </a:rPr>
                        <a:t>Super G Funding </a:t>
                      </a:r>
                      <a:r>
                        <a:rPr lang="en-US" sz="1400" b="0" i="0" kern="1200" dirty="0" smtClean="0">
                          <a:solidFill>
                            <a:schemeClr val="dk1"/>
                          </a:solidFill>
                          <a:effectLst/>
                          <a:latin typeface="+mn-lt"/>
                          <a:ea typeface="+mn-ea"/>
                          <a:cs typeface="+mn-cs"/>
                        </a:rPr>
                        <a:t>[Newport Beach, 2008]</a:t>
                      </a:r>
                      <a:endParaRPr lang="en-US" sz="1400" dirty="0"/>
                    </a:p>
                  </a:txBody>
                  <a:tcPr anchor="ctr"/>
                </a:tc>
                <a:tc>
                  <a:txBody>
                    <a:bodyPr/>
                    <a:lstStyle/>
                    <a:p>
                      <a:r>
                        <a:rPr lang="en-US" sz="1200" b="0" i="0" kern="1200" dirty="0" smtClean="0">
                          <a:solidFill>
                            <a:schemeClr val="dk1"/>
                          </a:solidFill>
                          <a:effectLst/>
                          <a:latin typeface="+mn-lt"/>
                          <a:ea typeface="+mn-ea"/>
                          <a:cs typeface="+mn-cs"/>
                        </a:rPr>
                        <a:t>Super G Funding is a national provider of business ﬁnancing solutions with loans ranging in size from $100,000 – $5,000,000. Super G makes loans up to ﬁve times the value of an ISO’s revenue stream, with a maximum value of $2 million. Revenues streams include core processing revenues and recurring fee revenues from terminal leasing, prepaid cards, and gateway and check-guarantee services. ISOs can take loans for 12, 24, or 36 months on which they are typically charged an interest rate between 17% and 19%. </a:t>
                      </a:r>
                      <a:endParaRPr lang="en-US" sz="1200" dirty="0"/>
                    </a:p>
                  </a:txBody>
                  <a:tcPr anchor="ctr"/>
                </a:tc>
                <a:tc>
                  <a:txBody>
                    <a:bodyPr/>
                    <a:lstStyle/>
                    <a:p>
                      <a:pPr algn="ctr"/>
                      <a:r>
                        <a:rPr lang="en-US" sz="1600" b="1" dirty="0" smtClean="0"/>
                        <a:t>$100M</a:t>
                      </a:r>
                      <a:endParaRPr lang="en-US" sz="1600" b="1" dirty="0"/>
                    </a:p>
                  </a:txBody>
                  <a:tcPr anchor="ctr"/>
                </a:tc>
              </a:tr>
              <a:tr h="1041632">
                <a:tc>
                  <a:txBody>
                    <a:bodyPr/>
                    <a:lstStyle/>
                    <a:p>
                      <a:r>
                        <a:rPr lang="en-US" sz="1800" b="1" i="0" kern="1200" dirty="0" smtClean="0">
                          <a:solidFill>
                            <a:schemeClr val="dk1"/>
                          </a:solidFill>
                          <a:effectLst/>
                          <a:latin typeface="+mn-lt"/>
                          <a:ea typeface="+mn-ea"/>
                          <a:cs typeface="+mn-cs"/>
                        </a:rPr>
                        <a:t>CAN Capital </a:t>
                      </a:r>
                    </a:p>
                    <a:p>
                      <a:r>
                        <a:rPr lang="en-US" sz="1400" b="0" i="0" kern="1200" dirty="0" smtClean="0">
                          <a:solidFill>
                            <a:schemeClr val="dk1"/>
                          </a:solidFill>
                          <a:effectLst/>
                          <a:latin typeface="+mn-lt"/>
                          <a:ea typeface="+mn-ea"/>
                          <a:cs typeface="+mn-cs"/>
                        </a:rPr>
                        <a:t>[New York City, 1998]</a:t>
                      </a:r>
                      <a:endParaRPr lang="en-US" sz="1400" dirty="0"/>
                    </a:p>
                  </a:txBody>
                  <a:tcPr anchor="ctr"/>
                </a:tc>
                <a:tc>
                  <a:txBody>
                    <a:bodyPr/>
                    <a:lstStyle/>
                    <a:p>
                      <a:r>
                        <a:rPr lang="en-US" sz="1200" b="0" i="0" kern="1200" dirty="0" err="1" smtClean="0">
                          <a:solidFill>
                            <a:schemeClr val="dk1"/>
                          </a:solidFill>
                          <a:effectLst/>
                          <a:latin typeface="+mn-lt"/>
                          <a:ea typeface="+mn-ea"/>
                          <a:cs typeface="+mn-cs"/>
                        </a:rPr>
                        <a:t>CANCapital</a:t>
                      </a:r>
                      <a:r>
                        <a:rPr lang="en-US" sz="1200" b="0" i="0" kern="1200" dirty="0" smtClean="0">
                          <a:solidFill>
                            <a:schemeClr val="dk1"/>
                          </a:solidFill>
                          <a:effectLst/>
                          <a:latin typeface="+mn-lt"/>
                          <a:ea typeface="+mn-ea"/>
                          <a:cs typeface="+mn-cs"/>
                        </a:rPr>
                        <a:t> is a credit source for small businesses, the portal offers term loans and merchant cash advances to </a:t>
                      </a:r>
                      <a:r>
                        <a:rPr lang="en-US" sz="1200" b="0" i="0" kern="1200" dirty="0" err="1" smtClean="0">
                          <a:solidFill>
                            <a:schemeClr val="dk1"/>
                          </a:solidFill>
                          <a:effectLst/>
                          <a:latin typeface="+mn-lt"/>
                          <a:ea typeface="+mn-ea"/>
                          <a:cs typeface="+mn-cs"/>
                        </a:rPr>
                        <a:t>borrowers.The</a:t>
                      </a:r>
                      <a:r>
                        <a:rPr lang="en-US" sz="1200" b="0" i="0" kern="1200" dirty="0" smtClean="0">
                          <a:solidFill>
                            <a:schemeClr val="dk1"/>
                          </a:solidFill>
                          <a:effectLst/>
                          <a:latin typeface="+mn-lt"/>
                          <a:ea typeface="+mn-ea"/>
                          <a:cs typeface="+mn-cs"/>
                        </a:rPr>
                        <a:t> business loans can range from $2,500 to $150,000 for a term not exceeding 24 </a:t>
                      </a:r>
                      <a:r>
                        <a:rPr lang="en-US" sz="1200" b="0" i="0" kern="1200" dirty="0" err="1" smtClean="0">
                          <a:solidFill>
                            <a:schemeClr val="dk1"/>
                          </a:solidFill>
                          <a:effectLst/>
                          <a:latin typeface="+mn-lt"/>
                          <a:ea typeface="+mn-ea"/>
                          <a:cs typeface="+mn-cs"/>
                        </a:rPr>
                        <a:t>months.The</a:t>
                      </a:r>
                      <a:r>
                        <a:rPr lang="en-US" sz="1200" b="0" i="0" kern="1200" dirty="0" smtClean="0">
                          <a:solidFill>
                            <a:schemeClr val="dk1"/>
                          </a:solidFill>
                          <a:effectLst/>
                          <a:latin typeface="+mn-lt"/>
                          <a:ea typeface="+mn-ea"/>
                          <a:cs typeface="+mn-cs"/>
                        </a:rPr>
                        <a:t> merchant cash advances are future credit card sales bought by the platform at a discount, and are repaid in as a percentage of sales </a:t>
                      </a:r>
                      <a:r>
                        <a:rPr lang="en-US" sz="1200" b="0" i="0" kern="1200" dirty="0" err="1" smtClean="0">
                          <a:solidFill>
                            <a:schemeClr val="dk1"/>
                          </a:solidFill>
                          <a:effectLst/>
                          <a:latin typeface="+mn-lt"/>
                          <a:ea typeface="+mn-ea"/>
                          <a:cs typeface="+mn-cs"/>
                        </a:rPr>
                        <a:t>weekly.The</a:t>
                      </a:r>
                      <a:r>
                        <a:rPr lang="en-US" sz="1200" b="0" i="0" kern="1200" dirty="0" smtClean="0">
                          <a:solidFill>
                            <a:schemeClr val="dk1"/>
                          </a:solidFill>
                          <a:effectLst/>
                          <a:latin typeface="+mn-lt"/>
                          <a:ea typeface="+mn-ea"/>
                          <a:cs typeface="+mn-cs"/>
                        </a:rPr>
                        <a:t> company has been in operation for seventeen years and funded over 156,000 small businesses.</a:t>
                      </a:r>
                      <a:endParaRPr lang="en-US" sz="1200" dirty="0"/>
                    </a:p>
                  </a:txBody>
                  <a:tcPr anchor="ctr"/>
                </a:tc>
                <a:tc>
                  <a:txBody>
                    <a:bodyPr/>
                    <a:lstStyle/>
                    <a:p>
                      <a:pPr algn="ctr"/>
                      <a:r>
                        <a:rPr lang="en-US" sz="1600" b="1" dirty="0" smtClean="0"/>
                        <a:t>$93M</a:t>
                      </a:r>
                      <a:endParaRPr lang="en-US" sz="1600" b="1" dirty="0"/>
                    </a:p>
                  </a:txBody>
                  <a:tcPr anchor="ctr"/>
                </a:tc>
              </a:tr>
            </a:tbl>
          </a:graphicData>
        </a:graphic>
      </p:graphicFrame>
      <p:sp>
        <p:nvSpPr>
          <p:cNvPr id="4" name="TextBox 3"/>
          <p:cNvSpPr txBox="1"/>
          <p:nvPr/>
        </p:nvSpPr>
        <p:spPr>
          <a:xfrm>
            <a:off x="225283" y="6308035"/>
            <a:ext cx="10959549" cy="276999"/>
          </a:xfrm>
          <a:prstGeom prst="rect">
            <a:avLst/>
          </a:prstGeom>
          <a:noFill/>
        </p:spPr>
        <p:txBody>
          <a:bodyPr wrap="square" rtlCol="0">
            <a:spAutoFit/>
          </a:bodyPr>
          <a:lstStyle/>
          <a:p>
            <a:r>
              <a:rPr lang="zh-CN" altLang="en-US" sz="1200" i="1" dirty="0" smtClean="0"/>
              <a:t>来源：</a:t>
            </a:r>
            <a:r>
              <a:rPr lang="en-US" altLang="zh-CN" sz="1200" i="1" dirty="0" err="1" smtClean="0"/>
              <a:t>FinTech</a:t>
            </a:r>
            <a:r>
              <a:rPr lang="en-US" altLang="zh-CN" sz="1200" i="1" dirty="0" smtClean="0"/>
              <a:t> Industry Overview 2016, </a:t>
            </a:r>
            <a:r>
              <a:rPr lang="en-US" altLang="zh-CN" sz="1200" i="1" dirty="0" err="1" smtClean="0"/>
              <a:t>SparkLabs</a:t>
            </a:r>
            <a:r>
              <a:rPr lang="en-US" altLang="zh-CN" sz="1200" i="1" dirty="0" smtClean="0"/>
              <a:t> Global Ventures</a:t>
            </a:r>
            <a:endParaRPr lang="zh-CN" altLang="en-US" sz="1200" i="1" dirty="0"/>
          </a:p>
        </p:txBody>
      </p:sp>
    </p:spTree>
    <p:extLst>
      <p:ext uri="{BB962C8B-B14F-4D97-AF65-F5344CB8AC3E}">
        <p14:creationId xmlns="" xmlns:p14="http://schemas.microsoft.com/office/powerpoint/2010/main" val="4217150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5532" y="508001"/>
            <a:ext cx="12259735" cy="584775"/>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Major Fintech Companies – US Payment Solutions</a:t>
            </a:r>
            <a:endParaRPr lang="en-US" sz="2600" b="1" dirty="0">
              <a:latin typeface="Arial" panose="020B0604020202020204" pitchFamily="34" charset="0"/>
              <a:cs typeface="Arial" panose="020B0604020202020204" pitchFamily="34" charset="0"/>
            </a:endParaRPr>
          </a:p>
        </p:txBody>
      </p:sp>
      <p:graphicFrame>
        <p:nvGraphicFramePr>
          <p:cNvPr id="13" name="Table 12"/>
          <p:cNvGraphicFramePr>
            <a:graphicFrameLocks noGrp="1"/>
          </p:cNvGraphicFramePr>
          <p:nvPr>
            <p:extLst>
              <p:ext uri="{D42A27DB-BD31-4B8C-83A1-F6EECF244321}">
                <p14:modId xmlns="" xmlns:p14="http://schemas.microsoft.com/office/powerpoint/2010/main" val="750984720"/>
              </p:ext>
            </p:extLst>
          </p:nvPr>
        </p:nvGraphicFramePr>
        <p:xfrm>
          <a:off x="372533" y="1202264"/>
          <a:ext cx="10981267" cy="4865160"/>
        </p:xfrm>
        <a:graphic>
          <a:graphicData uri="http://schemas.openxmlformats.org/drawingml/2006/table">
            <a:tbl>
              <a:tblPr firstRow="1" bandRow="1">
                <a:tableStyleId>{5C22544A-7EE6-4342-B048-85BDC9FD1C3A}</a:tableStyleId>
              </a:tblPr>
              <a:tblGrid>
                <a:gridCol w="1812181"/>
                <a:gridCol w="7805953"/>
                <a:gridCol w="1363133"/>
              </a:tblGrid>
              <a:tr h="977750">
                <a:tc>
                  <a:txBody>
                    <a:bodyPr/>
                    <a:lstStyle/>
                    <a:p>
                      <a:pPr algn="ctr"/>
                      <a:r>
                        <a:rPr lang="en-US" sz="2400" dirty="0" smtClean="0"/>
                        <a:t>Compan</a:t>
                      </a:r>
                      <a:r>
                        <a:rPr lang="en-US" sz="2400" baseline="0" dirty="0" smtClean="0"/>
                        <a:t>y Name</a:t>
                      </a:r>
                      <a:endParaRPr lang="en-US" sz="2400" dirty="0"/>
                    </a:p>
                  </a:txBody>
                  <a:tcPr anchor="ctr"/>
                </a:tc>
                <a:tc>
                  <a:txBody>
                    <a:bodyPr/>
                    <a:lstStyle/>
                    <a:p>
                      <a:pPr algn="ctr"/>
                      <a:r>
                        <a:rPr lang="en-US" sz="2400" dirty="0" smtClean="0"/>
                        <a:t>Business</a:t>
                      </a:r>
                      <a:r>
                        <a:rPr lang="en-US" sz="2400" baseline="0" dirty="0" smtClean="0"/>
                        <a:t> Outlines</a:t>
                      </a:r>
                      <a:endParaRPr lang="en-US" sz="2400" dirty="0"/>
                    </a:p>
                  </a:txBody>
                  <a:tcPr anchor="ctr"/>
                </a:tc>
                <a:tc>
                  <a:txBody>
                    <a:bodyPr/>
                    <a:lstStyle/>
                    <a:p>
                      <a:pPr algn="ctr"/>
                      <a:r>
                        <a:rPr lang="en-US" sz="2400" dirty="0" smtClean="0"/>
                        <a:t>Funding</a:t>
                      </a:r>
                      <a:endParaRPr lang="en-US" sz="2400" dirty="0"/>
                    </a:p>
                  </a:txBody>
                  <a:tcPr anchor="ctr"/>
                </a:tc>
              </a:tr>
              <a:tr h="1412306">
                <a:tc>
                  <a:txBody>
                    <a:bodyPr/>
                    <a:lstStyle/>
                    <a:p>
                      <a:r>
                        <a:rPr lang="en-US" sz="1800" b="1" i="0" kern="1200" dirty="0" smtClean="0">
                          <a:solidFill>
                            <a:schemeClr val="dk1"/>
                          </a:solidFill>
                          <a:effectLst/>
                          <a:latin typeface="+mn-lt"/>
                          <a:ea typeface="+mn-ea"/>
                          <a:cs typeface="+mn-cs"/>
                        </a:rPr>
                        <a:t>Stripe</a:t>
                      </a:r>
                    </a:p>
                    <a:p>
                      <a:r>
                        <a:rPr lang="en-US" sz="1400" b="0" i="0" kern="1200" dirty="0" smtClean="0">
                          <a:solidFill>
                            <a:schemeClr val="dk1"/>
                          </a:solidFill>
                          <a:effectLst/>
                          <a:latin typeface="+mn-lt"/>
                          <a:ea typeface="+mn-ea"/>
                          <a:cs typeface="+mn-cs"/>
                        </a:rPr>
                        <a:t>[San Francisco, 2010]</a:t>
                      </a:r>
                      <a:endParaRPr lang="en-US" sz="1400" b="0" dirty="0"/>
                    </a:p>
                  </a:txBody>
                  <a:tcPr anchor="ctr"/>
                </a:tc>
                <a:tc>
                  <a:txBody>
                    <a:bodyPr/>
                    <a:lstStyle/>
                    <a:p>
                      <a:r>
                        <a:rPr lang="en-US" sz="1200" b="0" i="0" kern="1200" dirty="0" smtClean="0">
                          <a:solidFill>
                            <a:schemeClr val="dk1"/>
                          </a:solidFill>
                          <a:effectLst/>
                          <a:latin typeface="+mn-lt"/>
                          <a:ea typeface="+mn-ea"/>
                          <a:cs typeface="+mn-cs"/>
                        </a:rPr>
                        <a:t>Stripe is an online and mobile payment transaction processor. It provides APIs to help businesses accept various modes of payments from the latter's </a:t>
                      </a:r>
                      <a:r>
                        <a:rPr lang="en-US" sz="1200" b="0" i="0" kern="1200" dirty="0" err="1" smtClean="0">
                          <a:solidFill>
                            <a:schemeClr val="dk1"/>
                          </a:solidFill>
                          <a:effectLst/>
                          <a:latin typeface="+mn-lt"/>
                          <a:ea typeface="+mn-ea"/>
                          <a:cs typeface="+mn-cs"/>
                        </a:rPr>
                        <a:t>customers.The</a:t>
                      </a:r>
                      <a:r>
                        <a:rPr lang="en-US" sz="1200" b="0" i="0" kern="1200" dirty="0" smtClean="0">
                          <a:solidFill>
                            <a:schemeClr val="dk1"/>
                          </a:solidFill>
                          <a:effectLst/>
                          <a:latin typeface="+mn-lt"/>
                          <a:ea typeface="+mn-ea"/>
                          <a:cs typeface="+mn-cs"/>
                        </a:rPr>
                        <a:t> main products offered by Stripe are Stripe Checkout – an online and mobile payment gateway API, Stripe Connect – a white label payment API aimed at resellers and third party payment gateways, developer APIs – available in multiple languages. Its proprietary product stripe.js, is one of the earliest to allow merchants and businesses to accept payments on their sites without meeting the necessary PCI compliance requirements, as the card details are securely stored in Stripe’s servers instead of merchants’.</a:t>
                      </a:r>
                      <a:endParaRPr lang="en-US" sz="1200" dirty="0"/>
                    </a:p>
                  </a:txBody>
                  <a:tcPr anchor="ctr"/>
                </a:tc>
                <a:tc>
                  <a:txBody>
                    <a:bodyPr/>
                    <a:lstStyle/>
                    <a:p>
                      <a:pPr algn="ctr"/>
                      <a:r>
                        <a:rPr lang="en-US" sz="1600" b="1" i="0" kern="1200" dirty="0" smtClean="0">
                          <a:solidFill>
                            <a:schemeClr val="dk1"/>
                          </a:solidFill>
                          <a:effectLst/>
                          <a:latin typeface="+mn-lt"/>
                          <a:ea typeface="+mn-ea"/>
                          <a:cs typeface="+mn-cs"/>
                        </a:rPr>
                        <a:t>$300M</a:t>
                      </a:r>
                      <a:endParaRPr lang="en-US" sz="1600" b="1" dirty="0"/>
                    </a:p>
                  </a:txBody>
                  <a:tcPr anchor="ctr"/>
                </a:tc>
              </a:tr>
              <a:tr h="1237552">
                <a:tc>
                  <a:txBody>
                    <a:bodyPr/>
                    <a:lstStyle/>
                    <a:p>
                      <a:r>
                        <a:rPr lang="en-US" sz="1800" b="1" i="0" kern="1200" dirty="0" err="1" smtClean="0">
                          <a:solidFill>
                            <a:schemeClr val="dk1"/>
                          </a:solidFill>
                          <a:effectLst/>
                          <a:latin typeface="+mn-lt"/>
                          <a:ea typeface="+mn-ea"/>
                          <a:cs typeface="+mn-cs"/>
                        </a:rPr>
                        <a:t>Coinbase</a:t>
                      </a:r>
                      <a:endParaRPr lang="en-US" sz="1800" b="1" i="0" kern="1200" dirty="0" smtClean="0">
                        <a:solidFill>
                          <a:schemeClr val="dk1"/>
                        </a:solidFill>
                        <a:effectLst/>
                        <a:latin typeface="+mn-lt"/>
                        <a:ea typeface="+mn-ea"/>
                        <a:cs typeface="+mn-cs"/>
                      </a:endParaRPr>
                    </a:p>
                    <a:p>
                      <a:r>
                        <a:rPr lang="en-US" sz="1400" b="0" i="0" kern="1200" dirty="0" smtClean="0">
                          <a:solidFill>
                            <a:schemeClr val="dk1"/>
                          </a:solidFill>
                          <a:effectLst/>
                          <a:latin typeface="+mn-lt"/>
                          <a:ea typeface="+mn-ea"/>
                          <a:cs typeface="+mn-cs"/>
                        </a:rPr>
                        <a:t>[San Francisco, 2012]</a:t>
                      </a:r>
                      <a:endParaRPr lang="en-US" sz="1400" dirty="0"/>
                    </a:p>
                  </a:txBody>
                  <a:tcPr anchor="ctr"/>
                </a:tc>
                <a:tc>
                  <a:txBody>
                    <a:bodyPr/>
                    <a:lstStyle/>
                    <a:p>
                      <a:r>
                        <a:rPr lang="en-US" sz="1200" b="0" i="0" kern="1200" dirty="0" err="1" smtClean="0">
                          <a:solidFill>
                            <a:schemeClr val="dk1"/>
                          </a:solidFill>
                          <a:effectLst/>
                          <a:latin typeface="+mn-lt"/>
                          <a:ea typeface="+mn-ea"/>
                          <a:cs typeface="+mn-cs"/>
                        </a:rPr>
                        <a:t>Coinbase</a:t>
                      </a:r>
                      <a:r>
                        <a:rPr lang="en-US" sz="1200" b="0" i="0" kern="1200" dirty="0" smtClean="0">
                          <a:solidFill>
                            <a:schemeClr val="dk1"/>
                          </a:solidFill>
                          <a:effectLst/>
                          <a:latin typeface="+mn-lt"/>
                          <a:ea typeface="+mn-ea"/>
                          <a:cs typeface="+mn-cs"/>
                        </a:rPr>
                        <a:t> is a bitcoin wallet and platform where merchants and consumers can transact in bitcoin. </a:t>
                      </a:r>
                      <a:r>
                        <a:rPr lang="en-US" sz="1200" b="0" i="0" kern="1200" dirty="0" err="1" smtClean="0">
                          <a:solidFill>
                            <a:schemeClr val="dk1"/>
                          </a:solidFill>
                          <a:effectLst/>
                          <a:latin typeface="+mn-lt"/>
                          <a:ea typeface="+mn-ea"/>
                          <a:cs typeface="+mn-cs"/>
                        </a:rPr>
                        <a:t>Coinbase</a:t>
                      </a:r>
                      <a:r>
                        <a:rPr lang="en-US" sz="1200" b="0" i="0" kern="1200" dirty="0" smtClean="0">
                          <a:solidFill>
                            <a:schemeClr val="dk1"/>
                          </a:solidFill>
                          <a:effectLst/>
                          <a:latin typeface="+mn-lt"/>
                          <a:ea typeface="+mn-ea"/>
                          <a:cs typeface="+mn-cs"/>
                        </a:rPr>
                        <a:t> offers an exchange for Bitcoins, payment gateway for online merchants to accept Bitcoins and also provides APIs for </a:t>
                      </a:r>
                      <a:r>
                        <a:rPr lang="en-US" sz="1200" b="0" i="0" kern="1200" dirty="0" err="1" smtClean="0">
                          <a:solidFill>
                            <a:schemeClr val="dk1"/>
                          </a:solidFill>
                          <a:effectLst/>
                          <a:latin typeface="+mn-lt"/>
                          <a:ea typeface="+mn-ea"/>
                          <a:cs typeface="+mn-cs"/>
                        </a:rPr>
                        <a:t>developers.As</a:t>
                      </a:r>
                      <a:r>
                        <a:rPr lang="en-US" sz="1200" b="0" i="0" kern="1200" dirty="0" smtClean="0">
                          <a:solidFill>
                            <a:schemeClr val="dk1"/>
                          </a:solidFill>
                          <a:effectLst/>
                          <a:latin typeface="+mn-lt"/>
                          <a:ea typeface="+mn-ea"/>
                          <a:cs typeface="+mn-cs"/>
                        </a:rPr>
                        <a:t> of March 2016, the company claims to have served 3.4M customers from 32 countries and exchanged approximately $3.5B. It offers a mobile wallet and also provides Insurance protection for coins stored on their servers. </a:t>
                      </a:r>
                      <a:endParaRPr lang="en-US" sz="1200" dirty="0"/>
                    </a:p>
                  </a:txBody>
                  <a:tcPr anchor="ctr"/>
                </a:tc>
                <a:tc>
                  <a:txBody>
                    <a:bodyPr/>
                    <a:lstStyle/>
                    <a:p>
                      <a:pPr algn="ctr"/>
                      <a:r>
                        <a:rPr lang="en-US" sz="1600" b="1" i="0" kern="1200" dirty="0" smtClean="0">
                          <a:solidFill>
                            <a:schemeClr val="dk1"/>
                          </a:solidFill>
                          <a:effectLst/>
                          <a:latin typeface="+mn-lt"/>
                          <a:ea typeface="+mn-ea"/>
                          <a:cs typeface="+mn-cs"/>
                        </a:rPr>
                        <a:t>$106M</a:t>
                      </a:r>
                      <a:endParaRPr lang="en-US" sz="1600" b="1" dirty="0"/>
                    </a:p>
                  </a:txBody>
                  <a:tcPr anchor="ctr"/>
                </a:tc>
              </a:tr>
              <a:tr h="1237552">
                <a:tc>
                  <a:txBody>
                    <a:bodyPr/>
                    <a:lstStyle/>
                    <a:p>
                      <a:r>
                        <a:rPr lang="en-US" sz="1800" b="1" i="0" kern="1200" dirty="0" err="1" smtClean="0">
                          <a:solidFill>
                            <a:schemeClr val="dk1"/>
                          </a:solidFill>
                          <a:effectLst/>
                          <a:latin typeface="+mn-lt"/>
                          <a:ea typeface="+mn-ea"/>
                          <a:cs typeface="+mn-cs"/>
                        </a:rPr>
                        <a:t>Vanco</a:t>
                      </a:r>
                      <a:r>
                        <a:rPr lang="en-US" sz="1800" b="1" i="0" kern="1200" dirty="0" smtClean="0">
                          <a:solidFill>
                            <a:schemeClr val="dk1"/>
                          </a:solidFill>
                          <a:effectLst/>
                          <a:latin typeface="+mn-lt"/>
                          <a:ea typeface="+mn-ea"/>
                          <a:cs typeface="+mn-cs"/>
                        </a:rPr>
                        <a:t> Payment Solutions </a:t>
                      </a:r>
                    </a:p>
                    <a:p>
                      <a:r>
                        <a:rPr lang="en-US" sz="1400" b="0" i="0" kern="1200" dirty="0" smtClean="0">
                          <a:solidFill>
                            <a:schemeClr val="dk1"/>
                          </a:solidFill>
                          <a:effectLst/>
                          <a:latin typeface="+mn-lt"/>
                          <a:ea typeface="+mn-ea"/>
                          <a:cs typeface="+mn-cs"/>
                        </a:rPr>
                        <a:t>[Atlanta, 2007]</a:t>
                      </a:r>
                      <a:endParaRPr lang="en-US" sz="1400" dirty="0"/>
                    </a:p>
                  </a:txBody>
                  <a:tcPr anchor="ctr"/>
                </a:tc>
                <a:tc>
                  <a:txBody>
                    <a:bodyPr/>
                    <a:lstStyle/>
                    <a:p>
                      <a:r>
                        <a:rPr lang="en-US" sz="1200" b="0" i="0" kern="1200" dirty="0" err="1" smtClean="0">
                          <a:solidFill>
                            <a:schemeClr val="dk1"/>
                          </a:solidFill>
                          <a:effectLst/>
                          <a:latin typeface="+mn-lt"/>
                          <a:ea typeface="+mn-ea"/>
                          <a:cs typeface="+mn-cs"/>
                        </a:rPr>
                        <a:t>Vanco</a:t>
                      </a:r>
                      <a:r>
                        <a:rPr lang="en-US" sz="1200" b="0" i="0" kern="1200" dirty="0" smtClean="0">
                          <a:solidFill>
                            <a:schemeClr val="dk1"/>
                          </a:solidFill>
                          <a:effectLst/>
                          <a:latin typeface="+mn-lt"/>
                          <a:ea typeface="+mn-ea"/>
                          <a:cs typeface="+mn-cs"/>
                        </a:rPr>
                        <a:t> Payment Solutions, earlier known as Veracity Payment Solutions, offers specialized payment solutions across multiple industries, including faith-based organizations, nonproﬁts, and professional services </a:t>
                      </a:r>
                      <a:r>
                        <a:rPr lang="en-US" sz="1200" b="0" i="0" kern="1200" dirty="0" err="1" smtClean="0">
                          <a:solidFill>
                            <a:schemeClr val="dk1"/>
                          </a:solidFill>
                          <a:effectLst/>
                          <a:latin typeface="+mn-lt"/>
                          <a:ea typeface="+mn-ea"/>
                          <a:cs typeface="+mn-cs"/>
                        </a:rPr>
                        <a:t>companies.The</a:t>
                      </a:r>
                      <a:r>
                        <a:rPr lang="en-US" sz="1200" b="0" i="0" kern="1200" dirty="0" smtClean="0">
                          <a:solidFill>
                            <a:schemeClr val="dk1"/>
                          </a:solidFill>
                          <a:effectLst/>
                          <a:latin typeface="+mn-lt"/>
                          <a:ea typeface="+mn-ea"/>
                          <a:cs typeface="+mn-cs"/>
                        </a:rPr>
                        <a:t> services offered include (a) payment gateway services - including credit/debit card processing, issue of prepaid gift cards, </a:t>
                      </a:r>
                      <a:r>
                        <a:rPr lang="en-US" sz="1200" b="0" i="0" kern="1200" dirty="0" err="1" smtClean="0">
                          <a:solidFill>
                            <a:schemeClr val="dk1"/>
                          </a:solidFill>
                          <a:effectLst/>
                          <a:latin typeface="+mn-lt"/>
                          <a:ea typeface="+mn-ea"/>
                          <a:cs typeface="+mn-cs"/>
                        </a:rPr>
                        <a:t>mPOS</a:t>
                      </a:r>
                      <a:r>
                        <a:rPr lang="en-US" sz="1200" b="0" i="0" kern="1200" dirty="0" smtClean="0">
                          <a:solidFill>
                            <a:schemeClr val="dk1"/>
                          </a:solidFill>
                          <a:effectLst/>
                          <a:latin typeface="+mn-lt"/>
                          <a:ea typeface="+mn-ea"/>
                          <a:cs typeface="+mn-cs"/>
                        </a:rPr>
                        <a:t>, web and text based donations, payment hardware services including POS terminals and card readers. </a:t>
                      </a:r>
                      <a:endParaRPr lang="en-US" sz="1200" dirty="0"/>
                    </a:p>
                  </a:txBody>
                  <a:tcPr anchor="ctr"/>
                </a:tc>
                <a:tc>
                  <a:txBody>
                    <a:bodyPr/>
                    <a:lstStyle/>
                    <a:p>
                      <a:pPr algn="ctr"/>
                      <a:r>
                        <a:rPr lang="en-US" sz="1600" b="1" dirty="0" smtClean="0"/>
                        <a:t>$80M</a:t>
                      </a:r>
                      <a:endParaRPr lang="en-US" sz="1600" b="1" dirty="0"/>
                    </a:p>
                  </a:txBody>
                  <a:tcPr anchor="ctr"/>
                </a:tc>
              </a:tr>
            </a:tbl>
          </a:graphicData>
        </a:graphic>
      </p:graphicFrame>
      <p:sp>
        <p:nvSpPr>
          <p:cNvPr id="4" name="TextBox 3"/>
          <p:cNvSpPr txBox="1"/>
          <p:nvPr/>
        </p:nvSpPr>
        <p:spPr>
          <a:xfrm>
            <a:off x="225283" y="6308035"/>
            <a:ext cx="10959549" cy="276999"/>
          </a:xfrm>
          <a:prstGeom prst="rect">
            <a:avLst/>
          </a:prstGeom>
          <a:noFill/>
        </p:spPr>
        <p:txBody>
          <a:bodyPr wrap="square" rtlCol="0">
            <a:spAutoFit/>
          </a:bodyPr>
          <a:lstStyle/>
          <a:p>
            <a:r>
              <a:rPr lang="zh-CN" altLang="en-US" sz="1200" i="1" dirty="0" smtClean="0"/>
              <a:t>来源：</a:t>
            </a:r>
            <a:r>
              <a:rPr lang="en-US" altLang="zh-CN" sz="1200" i="1" dirty="0" err="1" smtClean="0"/>
              <a:t>FinTech</a:t>
            </a:r>
            <a:r>
              <a:rPr lang="en-US" altLang="zh-CN" sz="1200" i="1" dirty="0" smtClean="0"/>
              <a:t> Industry Overview 2016, </a:t>
            </a:r>
            <a:r>
              <a:rPr lang="en-US" altLang="zh-CN" sz="1200" i="1" dirty="0" err="1" smtClean="0"/>
              <a:t>SparkLabs</a:t>
            </a:r>
            <a:r>
              <a:rPr lang="en-US" altLang="zh-CN" sz="1200" i="1" dirty="0" smtClean="0"/>
              <a:t> Global Ventures</a:t>
            </a:r>
            <a:endParaRPr lang="zh-CN" altLang="en-US" sz="1200" i="1" dirty="0"/>
          </a:p>
        </p:txBody>
      </p:sp>
    </p:spTree>
    <p:extLst>
      <p:ext uri="{BB962C8B-B14F-4D97-AF65-F5344CB8AC3E}">
        <p14:creationId xmlns="" xmlns:p14="http://schemas.microsoft.com/office/powerpoint/2010/main" val="410278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5532" y="508001"/>
            <a:ext cx="12259735" cy="584775"/>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Major Fintech Companies – US Payment Solutions</a:t>
            </a:r>
            <a:endParaRPr lang="en-US" sz="2600" b="1" dirty="0">
              <a:latin typeface="Arial" panose="020B0604020202020204" pitchFamily="34" charset="0"/>
              <a:cs typeface="Arial" panose="020B0604020202020204" pitchFamily="34" charset="0"/>
            </a:endParaRPr>
          </a:p>
        </p:txBody>
      </p:sp>
      <p:graphicFrame>
        <p:nvGraphicFramePr>
          <p:cNvPr id="13" name="Table 12"/>
          <p:cNvGraphicFramePr>
            <a:graphicFrameLocks noGrp="1"/>
          </p:cNvGraphicFramePr>
          <p:nvPr>
            <p:extLst>
              <p:ext uri="{D42A27DB-BD31-4B8C-83A1-F6EECF244321}">
                <p14:modId xmlns="" xmlns:p14="http://schemas.microsoft.com/office/powerpoint/2010/main" val="2056084763"/>
              </p:ext>
            </p:extLst>
          </p:nvPr>
        </p:nvGraphicFramePr>
        <p:xfrm>
          <a:off x="372533" y="1202264"/>
          <a:ext cx="10981267" cy="5036628"/>
        </p:xfrm>
        <a:graphic>
          <a:graphicData uri="http://schemas.openxmlformats.org/drawingml/2006/table">
            <a:tbl>
              <a:tblPr firstRow="1" bandRow="1">
                <a:tableStyleId>{5C22544A-7EE6-4342-B048-85BDC9FD1C3A}</a:tableStyleId>
              </a:tblPr>
              <a:tblGrid>
                <a:gridCol w="1812181"/>
                <a:gridCol w="7805953"/>
                <a:gridCol w="1363133"/>
              </a:tblGrid>
              <a:tr h="803892">
                <a:tc>
                  <a:txBody>
                    <a:bodyPr/>
                    <a:lstStyle/>
                    <a:p>
                      <a:pPr algn="ctr"/>
                      <a:r>
                        <a:rPr lang="en-US" sz="2400" dirty="0" smtClean="0"/>
                        <a:t>Compan</a:t>
                      </a:r>
                      <a:r>
                        <a:rPr lang="en-US" sz="2400" baseline="0" dirty="0" smtClean="0"/>
                        <a:t>y Name</a:t>
                      </a:r>
                      <a:endParaRPr lang="en-US" sz="2400" dirty="0"/>
                    </a:p>
                  </a:txBody>
                  <a:tcPr anchor="ctr"/>
                </a:tc>
                <a:tc>
                  <a:txBody>
                    <a:bodyPr/>
                    <a:lstStyle/>
                    <a:p>
                      <a:pPr algn="ctr"/>
                      <a:r>
                        <a:rPr lang="en-US" sz="2400" dirty="0" smtClean="0"/>
                        <a:t>Business</a:t>
                      </a:r>
                      <a:r>
                        <a:rPr lang="en-US" sz="2400" baseline="0" dirty="0" smtClean="0"/>
                        <a:t> Outlines</a:t>
                      </a:r>
                      <a:endParaRPr lang="en-US" sz="2400" dirty="0"/>
                    </a:p>
                  </a:txBody>
                  <a:tcPr anchor="ctr"/>
                </a:tc>
                <a:tc>
                  <a:txBody>
                    <a:bodyPr/>
                    <a:lstStyle/>
                    <a:p>
                      <a:pPr algn="ctr"/>
                      <a:r>
                        <a:rPr lang="en-US" sz="2400" dirty="0" smtClean="0"/>
                        <a:t>Funding</a:t>
                      </a:r>
                      <a:endParaRPr lang="en-US" sz="2400" dirty="0"/>
                    </a:p>
                  </a:txBody>
                  <a:tcPr anchor="ctr"/>
                </a:tc>
              </a:tr>
              <a:tr h="1161177">
                <a:tc>
                  <a:txBody>
                    <a:bodyPr/>
                    <a:lstStyle/>
                    <a:p>
                      <a:r>
                        <a:rPr lang="en-US" sz="1800" b="1" i="0" kern="1200" dirty="0" err="1" smtClean="0">
                          <a:solidFill>
                            <a:schemeClr val="dk1"/>
                          </a:solidFill>
                          <a:effectLst/>
                          <a:latin typeface="+mn-lt"/>
                          <a:ea typeface="+mn-ea"/>
                          <a:cs typeface="+mn-cs"/>
                        </a:rPr>
                        <a:t>WePay</a:t>
                      </a:r>
                      <a:endParaRPr lang="en-US" sz="1800" b="1" i="0" kern="1200" dirty="0" smtClean="0">
                        <a:solidFill>
                          <a:schemeClr val="dk1"/>
                        </a:solidFill>
                        <a:effectLst/>
                        <a:latin typeface="+mn-lt"/>
                        <a:ea typeface="+mn-ea"/>
                        <a:cs typeface="+mn-cs"/>
                      </a:endParaRPr>
                    </a:p>
                    <a:p>
                      <a:r>
                        <a:rPr lang="en-US" sz="1400" b="0" i="0" kern="1200" dirty="0" smtClean="0">
                          <a:solidFill>
                            <a:schemeClr val="dk1"/>
                          </a:solidFill>
                          <a:effectLst/>
                          <a:latin typeface="+mn-lt"/>
                          <a:ea typeface="+mn-ea"/>
                          <a:cs typeface="+mn-cs"/>
                        </a:rPr>
                        <a:t>[Palo Alto, 2008]</a:t>
                      </a:r>
                      <a:endParaRPr lang="en-US" sz="1400" b="0" dirty="0"/>
                    </a:p>
                  </a:txBody>
                  <a:tcPr anchor="ctr"/>
                </a:tc>
                <a:tc>
                  <a:txBody>
                    <a:bodyPr/>
                    <a:lstStyle/>
                    <a:p>
                      <a:r>
                        <a:rPr lang="en-US" sz="1200" b="0" i="0" kern="1200" dirty="0" err="1" smtClean="0">
                          <a:solidFill>
                            <a:schemeClr val="dk1"/>
                          </a:solidFill>
                          <a:effectLst/>
                          <a:latin typeface="+mn-lt"/>
                          <a:ea typeface="+mn-ea"/>
                          <a:cs typeface="+mn-cs"/>
                        </a:rPr>
                        <a:t>WePay</a:t>
                      </a:r>
                      <a:r>
                        <a:rPr lang="en-US" sz="1200" b="0" i="0" kern="1200" dirty="0" smtClean="0">
                          <a:solidFill>
                            <a:schemeClr val="dk1"/>
                          </a:solidFill>
                          <a:effectLst/>
                          <a:latin typeface="+mn-lt"/>
                          <a:ea typeface="+mn-ea"/>
                          <a:cs typeface="+mn-cs"/>
                        </a:rPr>
                        <a:t> has built its API speciﬁcally for platform businesses like marketplaces, crowdfunding sites and small business </a:t>
                      </a:r>
                      <a:r>
                        <a:rPr lang="en-US" sz="1200" b="0" i="0" kern="1200" dirty="0" err="1" smtClean="0">
                          <a:solidFill>
                            <a:schemeClr val="dk1"/>
                          </a:solidFill>
                          <a:effectLst/>
                          <a:latin typeface="+mn-lt"/>
                          <a:ea typeface="+mn-ea"/>
                          <a:cs typeface="+mn-cs"/>
                        </a:rPr>
                        <a:t>software.Through</a:t>
                      </a:r>
                      <a:r>
                        <a:rPr lang="en-US" sz="1200" b="0" i="0" kern="1200" dirty="0" smtClean="0">
                          <a:solidFill>
                            <a:schemeClr val="dk1"/>
                          </a:solidFill>
                          <a:effectLst/>
                          <a:latin typeface="+mn-lt"/>
                          <a:ea typeface="+mn-ea"/>
                          <a:cs typeface="+mn-cs"/>
                        </a:rPr>
                        <a:t> its proprietary Veda social risk </a:t>
                      </a:r>
                      <a:r>
                        <a:rPr lang="en-US" sz="1200" b="0" i="0" kern="1200" dirty="0" err="1" smtClean="0">
                          <a:solidFill>
                            <a:schemeClr val="dk1"/>
                          </a:solidFill>
                          <a:effectLst/>
                          <a:latin typeface="+mn-lt"/>
                          <a:ea typeface="+mn-ea"/>
                          <a:cs typeface="+mn-cs"/>
                        </a:rPr>
                        <a:t>engine,WePay</a:t>
                      </a:r>
                      <a:r>
                        <a:rPr lang="en-US" sz="1200" b="0" i="0" kern="1200" dirty="0" smtClean="0">
                          <a:solidFill>
                            <a:schemeClr val="dk1"/>
                          </a:solidFill>
                          <a:effectLst/>
                          <a:latin typeface="+mn-lt"/>
                          <a:ea typeface="+mn-ea"/>
                          <a:cs typeface="+mn-cs"/>
                        </a:rPr>
                        <a:t> gives platforms a ﬂexible payments API that provides a great user experience while still being able to take on all their fraud risk and compliance burdens. </a:t>
                      </a:r>
                      <a:r>
                        <a:rPr lang="en-US" sz="1200" b="0" i="0" kern="1200" dirty="0" err="1" smtClean="0">
                          <a:solidFill>
                            <a:schemeClr val="dk1"/>
                          </a:solidFill>
                          <a:effectLst/>
                          <a:latin typeface="+mn-lt"/>
                          <a:ea typeface="+mn-ea"/>
                          <a:cs typeface="+mn-cs"/>
                        </a:rPr>
                        <a:t>WePay</a:t>
                      </a:r>
                      <a:r>
                        <a:rPr lang="en-US" sz="1200" b="0" i="0" kern="1200" dirty="0" smtClean="0">
                          <a:solidFill>
                            <a:schemeClr val="dk1"/>
                          </a:solidFill>
                          <a:effectLst/>
                          <a:latin typeface="+mn-lt"/>
                          <a:ea typeface="+mn-ea"/>
                          <a:cs typeface="+mn-cs"/>
                        </a:rPr>
                        <a:t> has processed transactions for more than 200,000 customers and 280+ partners.</a:t>
                      </a:r>
                      <a:endParaRPr lang="en-US" sz="1200" dirty="0"/>
                    </a:p>
                  </a:txBody>
                  <a:tcPr anchor="ctr"/>
                </a:tc>
                <a:tc>
                  <a:txBody>
                    <a:bodyPr/>
                    <a:lstStyle/>
                    <a:p>
                      <a:pPr algn="ctr"/>
                      <a:r>
                        <a:rPr lang="en-US" sz="1600" b="1" i="0" kern="1200" dirty="0" smtClean="0">
                          <a:solidFill>
                            <a:schemeClr val="dk1"/>
                          </a:solidFill>
                          <a:effectLst/>
                          <a:latin typeface="+mn-lt"/>
                          <a:ea typeface="+mn-ea"/>
                          <a:cs typeface="+mn-cs"/>
                        </a:rPr>
                        <a:t>$73M</a:t>
                      </a:r>
                      <a:endParaRPr lang="en-US" sz="1600" b="1" dirty="0"/>
                    </a:p>
                  </a:txBody>
                  <a:tcPr anchor="ctr"/>
                </a:tc>
              </a:tr>
              <a:tr h="1017497">
                <a:tc>
                  <a:txBody>
                    <a:bodyPr/>
                    <a:lstStyle/>
                    <a:p>
                      <a:r>
                        <a:rPr lang="en-US" sz="1800" b="1" i="0" kern="1200" dirty="0" smtClean="0">
                          <a:solidFill>
                            <a:schemeClr val="dk1"/>
                          </a:solidFill>
                          <a:effectLst/>
                          <a:latin typeface="+mn-lt"/>
                          <a:ea typeface="+mn-ea"/>
                          <a:cs typeface="+mn-cs"/>
                        </a:rPr>
                        <a:t>Braintree</a:t>
                      </a:r>
                    </a:p>
                    <a:p>
                      <a:r>
                        <a:rPr lang="en-US" sz="1400" b="0" i="0" kern="1200" dirty="0" smtClean="0">
                          <a:solidFill>
                            <a:schemeClr val="dk1"/>
                          </a:solidFill>
                          <a:effectLst/>
                          <a:latin typeface="+mn-lt"/>
                          <a:ea typeface="+mn-ea"/>
                          <a:cs typeface="+mn-cs"/>
                        </a:rPr>
                        <a:t>[Chicago, 2007]</a:t>
                      </a:r>
                      <a:endParaRPr lang="en-US" sz="1400" dirty="0"/>
                    </a:p>
                  </a:txBody>
                  <a:tcPr anchor="ctr"/>
                </a:tc>
                <a:tc>
                  <a:txBody>
                    <a:bodyPr/>
                    <a:lstStyle/>
                    <a:p>
                      <a:r>
                        <a:rPr lang="en-US" sz="1200" b="0" i="0" kern="1200" dirty="0" smtClean="0">
                          <a:solidFill>
                            <a:schemeClr val="dk1"/>
                          </a:solidFill>
                          <a:effectLst/>
                          <a:latin typeface="+mn-lt"/>
                          <a:ea typeface="+mn-ea"/>
                          <a:cs typeface="+mn-cs"/>
                        </a:rPr>
                        <a:t>Braintree provides developers a full-stack platform to accept payments on their website and app. Provides hosted and API gateways to </a:t>
                      </a:r>
                      <a:r>
                        <a:rPr lang="en-US" sz="1200" b="0" i="0" kern="1200" dirty="0" err="1" smtClean="0">
                          <a:solidFill>
                            <a:schemeClr val="dk1"/>
                          </a:solidFill>
                          <a:effectLst/>
                          <a:latin typeface="+mn-lt"/>
                          <a:ea typeface="+mn-ea"/>
                          <a:cs typeface="+mn-cs"/>
                        </a:rPr>
                        <a:t>businesses.Also</a:t>
                      </a:r>
                      <a:r>
                        <a:rPr lang="en-US" sz="1200" b="0" i="0" kern="1200" dirty="0" smtClean="0">
                          <a:solidFill>
                            <a:schemeClr val="dk1"/>
                          </a:solidFill>
                          <a:effectLst/>
                          <a:latin typeface="+mn-lt"/>
                          <a:ea typeface="+mn-ea"/>
                          <a:cs typeface="+mn-cs"/>
                        </a:rPr>
                        <a:t> offers marketplace payment solutions, recurring billing and fraud protection services. Processes more than $10 billion annually (with more than $2 billion on mobile) for thousands of online and mobile commerce innovators including Airbnb, Fab, LivingSocial, </a:t>
                      </a:r>
                      <a:r>
                        <a:rPr lang="en-US" sz="1200" b="0" i="0" kern="1200" dirty="0" err="1" smtClean="0">
                          <a:solidFill>
                            <a:schemeClr val="dk1"/>
                          </a:solidFill>
                          <a:effectLst/>
                          <a:latin typeface="+mn-lt"/>
                          <a:ea typeface="+mn-ea"/>
                          <a:cs typeface="+mn-cs"/>
                        </a:rPr>
                        <a:t>OpenTable</a:t>
                      </a:r>
                      <a:r>
                        <a:rPr lang="en-US" sz="1200" b="0" i="0" kern="1200" dirty="0" smtClean="0">
                          <a:solidFill>
                            <a:schemeClr val="dk1"/>
                          </a:solidFill>
                          <a:effectLst/>
                          <a:latin typeface="+mn-lt"/>
                          <a:ea typeface="+mn-ea"/>
                          <a:cs typeface="+mn-cs"/>
                        </a:rPr>
                        <a:t> and Uber. Acquired by eBay's PayPal for $800M in Sep 2013.</a:t>
                      </a:r>
                      <a:endParaRPr lang="en-US" sz="1200" dirty="0"/>
                    </a:p>
                  </a:txBody>
                  <a:tcPr anchor="ctr"/>
                </a:tc>
                <a:tc>
                  <a:txBody>
                    <a:bodyPr/>
                    <a:lstStyle/>
                    <a:p>
                      <a:pPr algn="ctr"/>
                      <a:r>
                        <a:rPr lang="en-US" sz="1600" b="1" i="0" kern="1200" dirty="0" smtClean="0">
                          <a:solidFill>
                            <a:schemeClr val="dk1"/>
                          </a:solidFill>
                          <a:effectLst/>
                          <a:latin typeface="+mn-lt"/>
                          <a:ea typeface="+mn-ea"/>
                          <a:cs typeface="+mn-cs"/>
                        </a:rPr>
                        <a:t>$69M</a:t>
                      </a:r>
                      <a:endParaRPr lang="en-US" sz="1600" b="1" dirty="0"/>
                    </a:p>
                  </a:txBody>
                  <a:tcPr anchor="ctr"/>
                </a:tc>
              </a:tr>
              <a:tr h="1017497">
                <a:tc>
                  <a:txBody>
                    <a:bodyPr/>
                    <a:lstStyle/>
                    <a:p>
                      <a:r>
                        <a:rPr lang="en-US" sz="1800" b="1" i="0" kern="1200" dirty="0" err="1" smtClean="0">
                          <a:solidFill>
                            <a:schemeClr val="dk1"/>
                          </a:solidFill>
                          <a:effectLst/>
                          <a:latin typeface="+mn-lt"/>
                          <a:ea typeface="+mn-ea"/>
                          <a:cs typeface="+mn-cs"/>
                        </a:rPr>
                        <a:t>BlueSnap</a:t>
                      </a:r>
                      <a:endParaRPr lang="en-US" sz="1800" b="1" i="0" kern="1200" dirty="0" smtClean="0">
                        <a:solidFill>
                          <a:schemeClr val="dk1"/>
                        </a:solidFill>
                        <a:effectLst/>
                        <a:latin typeface="+mn-lt"/>
                        <a:ea typeface="+mn-ea"/>
                        <a:cs typeface="+mn-cs"/>
                      </a:endParaRPr>
                    </a:p>
                    <a:p>
                      <a:r>
                        <a:rPr lang="en-US" sz="1400" b="0" i="0" kern="1200" dirty="0" smtClean="0">
                          <a:solidFill>
                            <a:schemeClr val="dk1"/>
                          </a:solidFill>
                          <a:effectLst/>
                          <a:latin typeface="+mn-lt"/>
                          <a:ea typeface="+mn-ea"/>
                          <a:cs typeface="+mn-cs"/>
                        </a:rPr>
                        <a:t>[Boston, 2001]</a:t>
                      </a:r>
                      <a:endParaRPr lang="en-US" sz="1400" dirty="0"/>
                    </a:p>
                  </a:txBody>
                  <a:tcPr anchor="ctr"/>
                </a:tc>
                <a:tc>
                  <a:txBody>
                    <a:bodyPr/>
                    <a:lstStyle/>
                    <a:p>
                      <a:r>
                        <a:rPr lang="en-US" sz="1200" b="0" i="0" kern="1200" dirty="0" smtClean="0">
                          <a:solidFill>
                            <a:schemeClr val="dk1"/>
                          </a:solidFill>
                          <a:effectLst/>
                          <a:latin typeface="+mn-lt"/>
                          <a:ea typeface="+mn-ea"/>
                          <a:cs typeface="+mn-cs"/>
                        </a:rPr>
                        <a:t>Provides </a:t>
                      </a:r>
                      <a:r>
                        <a:rPr lang="en-US" sz="1200" b="0" i="0" kern="1200" dirty="0" err="1" smtClean="0">
                          <a:solidFill>
                            <a:schemeClr val="dk1"/>
                          </a:solidFill>
                          <a:effectLst/>
                          <a:latin typeface="+mn-lt"/>
                          <a:ea typeface="+mn-ea"/>
                          <a:cs typeface="+mn-cs"/>
                        </a:rPr>
                        <a:t>Hosted,API</a:t>
                      </a:r>
                      <a:r>
                        <a:rPr lang="en-US" sz="1200" b="0" i="0" kern="1200" dirty="0" smtClean="0">
                          <a:solidFill>
                            <a:schemeClr val="dk1"/>
                          </a:solidFill>
                          <a:effectLst/>
                          <a:latin typeface="+mn-lt"/>
                          <a:ea typeface="+mn-ea"/>
                          <a:cs typeface="+mn-cs"/>
                        </a:rPr>
                        <a:t> and hybrid gateways, business analytics and intelligence, recurring billing </a:t>
                      </a:r>
                      <a:r>
                        <a:rPr lang="en-US" sz="1200" b="0" i="0" kern="1200" dirty="0" err="1" smtClean="0">
                          <a:solidFill>
                            <a:schemeClr val="dk1"/>
                          </a:solidFill>
                          <a:effectLst/>
                          <a:latin typeface="+mn-lt"/>
                          <a:ea typeface="+mn-ea"/>
                          <a:cs typeface="+mn-cs"/>
                        </a:rPr>
                        <a:t>solutions.Works</a:t>
                      </a:r>
                      <a:r>
                        <a:rPr lang="en-US" sz="1200" b="0" i="0" kern="1200" dirty="0" smtClean="0">
                          <a:solidFill>
                            <a:schemeClr val="dk1"/>
                          </a:solidFill>
                          <a:effectLst/>
                          <a:latin typeface="+mn-lt"/>
                          <a:ea typeface="+mn-ea"/>
                          <a:cs typeface="+mn-cs"/>
                        </a:rPr>
                        <a:t> on intelligent routing to process payments faster, owing to its tie ups with multiple banks. It provides PCI level 1 security and compliance to its customers. In 2011, Boston-based private equity ﬁrm Great Hill Partners bought the company for $115 million. </a:t>
                      </a:r>
                      <a:endParaRPr lang="en-US" sz="1200" dirty="0"/>
                    </a:p>
                  </a:txBody>
                  <a:tcPr anchor="ctr"/>
                </a:tc>
                <a:tc>
                  <a:txBody>
                    <a:bodyPr/>
                    <a:lstStyle/>
                    <a:p>
                      <a:pPr algn="ctr"/>
                      <a:r>
                        <a:rPr lang="en-US" sz="1600" b="1" dirty="0" smtClean="0"/>
                        <a:t>$68M</a:t>
                      </a:r>
                      <a:endParaRPr lang="en-US" sz="1600" b="1" dirty="0"/>
                    </a:p>
                  </a:txBody>
                  <a:tcPr anchor="ctr"/>
                </a:tc>
              </a:tr>
              <a:tr h="1017497">
                <a:tc>
                  <a:txBody>
                    <a:bodyPr/>
                    <a:lstStyle/>
                    <a:p>
                      <a:r>
                        <a:rPr lang="en-US" sz="1800" b="1" i="0" kern="1200" dirty="0" smtClean="0">
                          <a:solidFill>
                            <a:schemeClr val="dk1"/>
                          </a:solidFill>
                          <a:effectLst/>
                          <a:latin typeface="+mn-lt"/>
                          <a:ea typeface="+mn-ea"/>
                          <a:cs typeface="+mn-cs"/>
                        </a:rPr>
                        <a:t>2Checkout</a:t>
                      </a:r>
                    </a:p>
                    <a:p>
                      <a:r>
                        <a:rPr lang="en-US" sz="1400" b="0" i="0" kern="1200" dirty="0" smtClean="0">
                          <a:solidFill>
                            <a:schemeClr val="dk1"/>
                          </a:solidFill>
                          <a:effectLst/>
                          <a:latin typeface="+mn-lt"/>
                          <a:ea typeface="+mn-ea"/>
                          <a:cs typeface="+mn-cs"/>
                        </a:rPr>
                        <a:t>[Columbus, 2000]</a:t>
                      </a:r>
                      <a:endParaRPr lang="en-US" sz="1400" dirty="0"/>
                    </a:p>
                  </a:txBody>
                  <a:tcPr anchor="ctr"/>
                </a:tc>
                <a:tc>
                  <a:txBody>
                    <a:bodyPr/>
                    <a:lstStyle/>
                    <a:p>
                      <a:r>
                        <a:rPr lang="en-US" sz="1200" b="0" i="0" kern="1200" dirty="0" smtClean="0">
                          <a:solidFill>
                            <a:schemeClr val="dk1"/>
                          </a:solidFill>
                          <a:effectLst/>
                          <a:latin typeface="+mn-lt"/>
                          <a:ea typeface="+mn-ea"/>
                          <a:cs typeface="+mn-cs"/>
                        </a:rPr>
                        <a:t>2Checkout is a PCI level 1 compliant payment gateway. Offers </a:t>
                      </a:r>
                      <a:r>
                        <a:rPr lang="en-US" sz="1200" b="0" i="0" kern="1200" dirty="0" err="1" smtClean="0">
                          <a:solidFill>
                            <a:schemeClr val="dk1"/>
                          </a:solidFill>
                          <a:effectLst/>
                          <a:latin typeface="+mn-lt"/>
                          <a:ea typeface="+mn-ea"/>
                          <a:cs typeface="+mn-cs"/>
                        </a:rPr>
                        <a:t>Hosted,API</a:t>
                      </a:r>
                      <a:r>
                        <a:rPr lang="en-US" sz="1200" b="0" i="0" kern="1200" dirty="0" smtClean="0">
                          <a:solidFill>
                            <a:schemeClr val="dk1"/>
                          </a:solidFill>
                          <a:effectLst/>
                          <a:latin typeface="+mn-lt"/>
                          <a:ea typeface="+mn-ea"/>
                          <a:cs typeface="+mn-cs"/>
                        </a:rPr>
                        <a:t> and shopping cart integrated gateways, with recurring billing and fraud prevention solutions (card data storage and three level encryption). Also provides mobile gateway solutions. Provides Sandbox for developers. </a:t>
                      </a:r>
                      <a:endParaRPr lang="en-US" sz="1200" dirty="0"/>
                    </a:p>
                  </a:txBody>
                  <a:tcPr anchor="ctr"/>
                </a:tc>
                <a:tc>
                  <a:txBody>
                    <a:bodyPr/>
                    <a:lstStyle/>
                    <a:p>
                      <a:pPr algn="ctr"/>
                      <a:r>
                        <a:rPr lang="en-US" sz="1600" b="1" dirty="0" smtClean="0"/>
                        <a:t>$60M</a:t>
                      </a:r>
                      <a:endParaRPr lang="en-US" sz="1600" b="1" dirty="0"/>
                    </a:p>
                  </a:txBody>
                  <a:tcPr anchor="ctr"/>
                </a:tc>
              </a:tr>
            </a:tbl>
          </a:graphicData>
        </a:graphic>
      </p:graphicFrame>
      <p:sp>
        <p:nvSpPr>
          <p:cNvPr id="4" name="TextBox 3"/>
          <p:cNvSpPr txBox="1"/>
          <p:nvPr/>
        </p:nvSpPr>
        <p:spPr>
          <a:xfrm>
            <a:off x="225283" y="6308035"/>
            <a:ext cx="10959549" cy="276999"/>
          </a:xfrm>
          <a:prstGeom prst="rect">
            <a:avLst/>
          </a:prstGeom>
          <a:noFill/>
        </p:spPr>
        <p:txBody>
          <a:bodyPr wrap="square" rtlCol="0">
            <a:spAutoFit/>
          </a:bodyPr>
          <a:lstStyle/>
          <a:p>
            <a:r>
              <a:rPr lang="zh-CN" altLang="en-US" sz="1200" i="1" dirty="0" smtClean="0"/>
              <a:t>来源：</a:t>
            </a:r>
            <a:r>
              <a:rPr lang="en-US" altLang="zh-CN" sz="1200" i="1" dirty="0" err="1" smtClean="0"/>
              <a:t>FinTech</a:t>
            </a:r>
            <a:r>
              <a:rPr lang="en-US" altLang="zh-CN" sz="1200" i="1" dirty="0" smtClean="0"/>
              <a:t> Industry Overview 2016, </a:t>
            </a:r>
            <a:r>
              <a:rPr lang="en-US" altLang="zh-CN" sz="1200" i="1" dirty="0" err="1" smtClean="0"/>
              <a:t>SparkLabs</a:t>
            </a:r>
            <a:r>
              <a:rPr lang="en-US" altLang="zh-CN" sz="1200" i="1" dirty="0" smtClean="0"/>
              <a:t> Global Ventures</a:t>
            </a:r>
            <a:endParaRPr lang="zh-CN" altLang="en-US" sz="1200" i="1" dirty="0"/>
          </a:p>
        </p:txBody>
      </p:sp>
    </p:spTree>
    <p:extLst>
      <p:ext uri="{BB962C8B-B14F-4D97-AF65-F5344CB8AC3E}">
        <p14:creationId xmlns="" xmlns:p14="http://schemas.microsoft.com/office/powerpoint/2010/main" val="4094391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5532" y="508001"/>
            <a:ext cx="12259735" cy="584775"/>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Major Fintech Companies – US Cyber Currency</a:t>
            </a:r>
            <a:endParaRPr lang="en-US" sz="2600" b="1" dirty="0">
              <a:latin typeface="Arial" panose="020B0604020202020204" pitchFamily="34" charset="0"/>
              <a:cs typeface="Arial" panose="020B0604020202020204" pitchFamily="34" charset="0"/>
            </a:endParaRPr>
          </a:p>
        </p:txBody>
      </p:sp>
      <p:graphicFrame>
        <p:nvGraphicFramePr>
          <p:cNvPr id="13" name="Table 12"/>
          <p:cNvGraphicFramePr>
            <a:graphicFrameLocks noGrp="1"/>
          </p:cNvGraphicFramePr>
          <p:nvPr>
            <p:extLst>
              <p:ext uri="{D42A27DB-BD31-4B8C-83A1-F6EECF244321}">
                <p14:modId xmlns="" xmlns:p14="http://schemas.microsoft.com/office/powerpoint/2010/main" val="178852213"/>
              </p:ext>
            </p:extLst>
          </p:nvPr>
        </p:nvGraphicFramePr>
        <p:xfrm>
          <a:off x="372533" y="1202264"/>
          <a:ext cx="10981267" cy="4722285"/>
        </p:xfrm>
        <a:graphic>
          <a:graphicData uri="http://schemas.openxmlformats.org/drawingml/2006/table">
            <a:tbl>
              <a:tblPr firstRow="1" bandRow="1">
                <a:tableStyleId>{5C22544A-7EE6-4342-B048-85BDC9FD1C3A}</a:tableStyleId>
              </a:tblPr>
              <a:tblGrid>
                <a:gridCol w="1812181"/>
                <a:gridCol w="7805953"/>
                <a:gridCol w="1363133"/>
              </a:tblGrid>
              <a:tr h="966938">
                <a:tc>
                  <a:txBody>
                    <a:bodyPr/>
                    <a:lstStyle/>
                    <a:p>
                      <a:pPr algn="ctr"/>
                      <a:r>
                        <a:rPr lang="en-US" sz="2400" dirty="0" smtClean="0"/>
                        <a:t>Compan</a:t>
                      </a:r>
                      <a:r>
                        <a:rPr lang="en-US" sz="2400" baseline="0" dirty="0" smtClean="0"/>
                        <a:t>y Name</a:t>
                      </a:r>
                      <a:endParaRPr lang="en-US" sz="2400" dirty="0"/>
                    </a:p>
                  </a:txBody>
                  <a:tcPr anchor="ctr"/>
                </a:tc>
                <a:tc>
                  <a:txBody>
                    <a:bodyPr/>
                    <a:lstStyle/>
                    <a:p>
                      <a:pPr algn="ctr"/>
                      <a:r>
                        <a:rPr lang="en-US" sz="2400" dirty="0" smtClean="0"/>
                        <a:t>Business</a:t>
                      </a:r>
                      <a:r>
                        <a:rPr lang="en-US" sz="2400" baseline="0" dirty="0" smtClean="0"/>
                        <a:t> Outlines</a:t>
                      </a:r>
                      <a:endParaRPr lang="en-US" sz="2400" dirty="0"/>
                    </a:p>
                  </a:txBody>
                  <a:tcPr anchor="ctr"/>
                </a:tc>
                <a:tc>
                  <a:txBody>
                    <a:bodyPr/>
                    <a:lstStyle/>
                    <a:p>
                      <a:pPr algn="ctr"/>
                      <a:r>
                        <a:rPr lang="en-US" sz="2400" dirty="0" smtClean="0"/>
                        <a:t>Funding</a:t>
                      </a:r>
                      <a:endParaRPr lang="en-US" sz="2400" dirty="0"/>
                    </a:p>
                  </a:txBody>
                  <a:tcPr anchor="ctr"/>
                </a:tc>
              </a:tr>
              <a:tr h="1364327">
                <a:tc>
                  <a:txBody>
                    <a:bodyPr/>
                    <a:lstStyle/>
                    <a:p>
                      <a:r>
                        <a:rPr lang="en-US" sz="1800" b="1" i="0" kern="1200" dirty="0" err="1" smtClean="0">
                          <a:solidFill>
                            <a:schemeClr val="dk1"/>
                          </a:solidFill>
                          <a:effectLst/>
                          <a:latin typeface="+mn-lt"/>
                          <a:ea typeface="+mn-ea"/>
                          <a:cs typeface="+mn-cs"/>
                        </a:rPr>
                        <a:t>Blockstream</a:t>
                      </a:r>
                      <a:endParaRPr lang="en-US" sz="1800" b="1" i="0" kern="1200" dirty="0" smtClean="0">
                        <a:solidFill>
                          <a:schemeClr val="dk1"/>
                        </a:solidFill>
                        <a:effectLst/>
                        <a:latin typeface="+mn-lt"/>
                        <a:ea typeface="+mn-ea"/>
                        <a:cs typeface="+mn-cs"/>
                      </a:endParaRPr>
                    </a:p>
                    <a:p>
                      <a:r>
                        <a:rPr lang="en-US" sz="1400" b="0" i="0" kern="1200" dirty="0" smtClean="0">
                          <a:solidFill>
                            <a:schemeClr val="dk1"/>
                          </a:solidFill>
                          <a:effectLst/>
                          <a:latin typeface="+mn-lt"/>
                          <a:ea typeface="+mn-ea"/>
                          <a:cs typeface="+mn-cs"/>
                        </a:rPr>
                        <a:t>[San Francisco, 2014]</a:t>
                      </a:r>
                      <a:endParaRPr lang="en-US" sz="1400" b="0" dirty="0"/>
                    </a:p>
                  </a:txBody>
                  <a:tcPr anchor="ctr"/>
                </a:tc>
                <a:tc>
                  <a:txBody>
                    <a:bodyPr/>
                    <a:lstStyle/>
                    <a:p>
                      <a:r>
                        <a:rPr lang="en-US" sz="1200" b="0" i="0" kern="1200" dirty="0" err="1" smtClean="0">
                          <a:solidFill>
                            <a:schemeClr val="dk1"/>
                          </a:solidFill>
                          <a:effectLst/>
                          <a:latin typeface="+mn-lt"/>
                          <a:ea typeface="+mn-ea"/>
                          <a:cs typeface="+mn-cs"/>
                        </a:rPr>
                        <a:t>Blockstream</a:t>
                      </a:r>
                      <a:r>
                        <a:rPr lang="en-US" sz="1200" b="0" i="0" kern="1200" dirty="0" smtClean="0">
                          <a:solidFill>
                            <a:schemeClr val="dk1"/>
                          </a:solidFill>
                          <a:effectLst/>
                          <a:latin typeface="+mn-lt"/>
                          <a:ea typeface="+mn-ea"/>
                          <a:cs typeface="+mn-cs"/>
                        </a:rPr>
                        <a:t> works on the sidechains which are mutually interoperable </a:t>
                      </a:r>
                      <a:r>
                        <a:rPr lang="en-US" sz="1200" b="0" i="0" kern="1200" dirty="0" err="1" smtClean="0">
                          <a:solidFill>
                            <a:schemeClr val="dk1"/>
                          </a:solidFill>
                          <a:effectLst/>
                          <a:latin typeface="+mn-lt"/>
                          <a:ea typeface="+mn-ea"/>
                          <a:cs typeface="+mn-cs"/>
                        </a:rPr>
                        <a:t>blockchains</a:t>
                      </a:r>
                      <a:r>
                        <a:rPr lang="en-US" sz="1200" b="0" i="0" kern="1200" dirty="0" smtClean="0">
                          <a:solidFill>
                            <a:schemeClr val="dk1"/>
                          </a:solidFill>
                          <a:effectLst/>
                          <a:latin typeface="+mn-lt"/>
                          <a:ea typeface="+mn-ea"/>
                          <a:cs typeface="+mn-cs"/>
                        </a:rPr>
                        <a:t> and also work with Bitcoin, avoiding liquidity shortages, market ﬂuctuations, fragmentation, security breaches and frauds. </a:t>
                      </a:r>
                      <a:r>
                        <a:rPr lang="en-US" sz="1200" b="0" i="0" kern="1200" dirty="0" err="1" smtClean="0">
                          <a:solidFill>
                            <a:schemeClr val="dk1"/>
                          </a:solidFill>
                          <a:effectLst/>
                          <a:latin typeface="+mn-lt"/>
                          <a:ea typeface="+mn-ea"/>
                          <a:cs typeface="+mn-cs"/>
                        </a:rPr>
                        <a:t>Blockstream</a:t>
                      </a:r>
                      <a:r>
                        <a:rPr lang="en-US" sz="1200" b="0" i="0" kern="1200" dirty="0" smtClean="0">
                          <a:solidFill>
                            <a:schemeClr val="dk1"/>
                          </a:solidFill>
                          <a:effectLst/>
                          <a:latin typeface="+mn-lt"/>
                          <a:ea typeface="+mn-ea"/>
                          <a:cs typeface="+mn-cs"/>
                        </a:rPr>
                        <a:t> develops new crypto currencies, open assets and smart </a:t>
                      </a:r>
                      <a:r>
                        <a:rPr lang="en-US" sz="1200" b="0" i="0" kern="1200" dirty="0" err="1" smtClean="0">
                          <a:solidFill>
                            <a:schemeClr val="dk1"/>
                          </a:solidFill>
                          <a:effectLst/>
                          <a:latin typeface="+mn-lt"/>
                          <a:ea typeface="+mn-ea"/>
                          <a:cs typeface="+mn-cs"/>
                        </a:rPr>
                        <a:t>contracts.Their</a:t>
                      </a:r>
                      <a:r>
                        <a:rPr lang="en-US" sz="1200" b="0" i="0" kern="1200" dirty="0" smtClean="0">
                          <a:solidFill>
                            <a:schemeClr val="dk1"/>
                          </a:solidFill>
                          <a:effectLst/>
                          <a:latin typeface="+mn-lt"/>
                          <a:ea typeface="+mn-ea"/>
                          <a:cs typeface="+mn-cs"/>
                        </a:rPr>
                        <a:t> solutions cater to developers, asset issuers and users providing them with a neutral and cryptographically-assured computing technology for all their ﬁnancial needs.</a:t>
                      </a:r>
                      <a:endParaRPr lang="en-US" sz="1200" dirty="0"/>
                    </a:p>
                  </a:txBody>
                  <a:tcPr anchor="ctr"/>
                </a:tc>
                <a:tc>
                  <a:txBody>
                    <a:bodyPr/>
                    <a:lstStyle/>
                    <a:p>
                      <a:pPr algn="ctr"/>
                      <a:r>
                        <a:rPr lang="en-US" sz="1600" b="1" i="0" kern="1200" dirty="0" smtClean="0">
                          <a:solidFill>
                            <a:schemeClr val="dk1"/>
                          </a:solidFill>
                          <a:effectLst/>
                          <a:latin typeface="+mn-lt"/>
                          <a:ea typeface="+mn-ea"/>
                          <a:cs typeface="+mn-cs"/>
                        </a:rPr>
                        <a:t>$76M</a:t>
                      </a:r>
                      <a:endParaRPr lang="en-US" sz="1600" b="1" dirty="0"/>
                    </a:p>
                  </a:txBody>
                  <a:tcPr anchor="ctr"/>
                </a:tc>
              </a:tr>
              <a:tr h="1195510">
                <a:tc>
                  <a:txBody>
                    <a:bodyPr/>
                    <a:lstStyle/>
                    <a:p>
                      <a:r>
                        <a:rPr lang="en-US" sz="1800" b="1" i="0" kern="1200" dirty="0" smtClean="0">
                          <a:solidFill>
                            <a:schemeClr val="dk1"/>
                          </a:solidFill>
                          <a:effectLst/>
                          <a:latin typeface="+mn-lt"/>
                          <a:ea typeface="+mn-ea"/>
                          <a:cs typeface="+mn-cs"/>
                        </a:rPr>
                        <a:t>Digital Asset Holdings </a:t>
                      </a:r>
                    </a:p>
                    <a:p>
                      <a:r>
                        <a:rPr lang="en-US" sz="1400" b="0" i="0" kern="1200" dirty="0" smtClean="0">
                          <a:solidFill>
                            <a:schemeClr val="dk1"/>
                          </a:solidFill>
                          <a:effectLst/>
                          <a:latin typeface="+mn-lt"/>
                          <a:ea typeface="+mn-ea"/>
                          <a:cs typeface="+mn-cs"/>
                        </a:rPr>
                        <a:t>[New York City, 2014]</a:t>
                      </a:r>
                      <a:endParaRPr lang="en-US" sz="1400" dirty="0"/>
                    </a:p>
                  </a:txBody>
                  <a:tcPr anchor="ctr"/>
                </a:tc>
                <a:tc>
                  <a:txBody>
                    <a:bodyPr/>
                    <a:lstStyle/>
                    <a:p>
                      <a:r>
                        <a:rPr lang="en-US" sz="1200" b="0" i="0" kern="1200" dirty="0" smtClean="0">
                          <a:solidFill>
                            <a:schemeClr val="dk1"/>
                          </a:solidFill>
                          <a:effectLst/>
                          <a:latin typeface="+mn-lt"/>
                          <a:ea typeface="+mn-ea"/>
                          <a:cs typeface="+mn-cs"/>
                        </a:rPr>
                        <a:t>Digital Asset builds distributed, encrypted STP tools for capital markets and ﬁnancial institutions. It develops technology that helps efﬁciency, transparency, compliance and settlement speed using cryptographic, distributed </a:t>
                      </a:r>
                      <a:r>
                        <a:rPr lang="en-US" sz="1200" b="0" i="0" kern="1200" dirty="0" err="1" smtClean="0">
                          <a:solidFill>
                            <a:schemeClr val="dk1"/>
                          </a:solidFill>
                          <a:effectLst/>
                          <a:latin typeface="+mn-lt"/>
                          <a:ea typeface="+mn-ea"/>
                          <a:cs typeface="+mn-cs"/>
                        </a:rPr>
                        <a:t>ledgers.Their</a:t>
                      </a:r>
                      <a:r>
                        <a:rPr lang="en-US" sz="1200" b="0" i="0" kern="1200" dirty="0" smtClean="0">
                          <a:solidFill>
                            <a:schemeClr val="dk1"/>
                          </a:solidFill>
                          <a:effectLst/>
                          <a:latin typeface="+mn-lt"/>
                          <a:ea typeface="+mn-ea"/>
                          <a:cs typeface="+mn-cs"/>
                        </a:rPr>
                        <a:t> offerings are 1) Open source distributed ledge infrastructure to create ledgers 2) Digital asset platform that interacts with ledgers and enable applications embedded with business logics in the form of low-level services 3) Business applications that are asset-speciﬁc plugins. </a:t>
                      </a:r>
                      <a:endParaRPr lang="en-US" sz="1200" dirty="0"/>
                    </a:p>
                  </a:txBody>
                  <a:tcPr anchor="ctr"/>
                </a:tc>
                <a:tc>
                  <a:txBody>
                    <a:bodyPr/>
                    <a:lstStyle/>
                    <a:p>
                      <a:pPr algn="ctr"/>
                      <a:r>
                        <a:rPr lang="en-US" sz="1600" b="1" i="0" kern="1200" dirty="0" smtClean="0">
                          <a:solidFill>
                            <a:schemeClr val="dk1"/>
                          </a:solidFill>
                          <a:effectLst/>
                          <a:latin typeface="+mn-lt"/>
                          <a:ea typeface="+mn-ea"/>
                          <a:cs typeface="+mn-cs"/>
                        </a:rPr>
                        <a:t>$60M</a:t>
                      </a:r>
                      <a:endParaRPr lang="en-US" sz="1600" b="1" dirty="0"/>
                    </a:p>
                  </a:txBody>
                  <a:tcPr anchor="ctr"/>
                </a:tc>
              </a:tr>
              <a:tr h="1195510">
                <a:tc>
                  <a:txBody>
                    <a:bodyPr/>
                    <a:lstStyle/>
                    <a:p>
                      <a:r>
                        <a:rPr lang="en-US" sz="1800" b="1" i="0" kern="1200" dirty="0" smtClean="0">
                          <a:solidFill>
                            <a:schemeClr val="dk1"/>
                          </a:solidFill>
                          <a:effectLst/>
                          <a:latin typeface="+mn-lt"/>
                          <a:ea typeface="+mn-ea"/>
                          <a:cs typeface="+mn-cs"/>
                        </a:rPr>
                        <a:t>Chain</a:t>
                      </a:r>
                    </a:p>
                    <a:p>
                      <a:r>
                        <a:rPr lang="en-US" sz="1400" b="0" i="0" kern="1200" dirty="0" smtClean="0">
                          <a:solidFill>
                            <a:schemeClr val="dk1"/>
                          </a:solidFill>
                          <a:effectLst/>
                          <a:latin typeface="+mn-lt"/>
                          <a:ea typeface="+mn-ea"/>
                          <a:cs typeface="+mn-cs"/>
                        </a:rPr>
                        <a:t>[San Francisco, 2014]</a:t>
                      </a:r>
                      <a:endParaRPr lang="en-US" sz="1400" dirty="0"/>
                    </a:p>
                  </a:txBody>
                  <a:tcPr anchor="ctr"/>
                </a:tc>
                <a:tc>
                  <a:txBody>
                    <a:bodyPr/>
                    <a:lstStyle/>
                    <a:p>
                      <a:r>
                        <a:rPr lang="en-US" sz="1200" b="0" i="0" kern="1200" dirty="0" smtClean="0">
                          <a:solidFill>
                            <a:schemeClr val="dk1"/>
                          </a:solidFill>
                          <a:effectLst/>
                          <a:latin typeface="+mn-lt"/>
                          <a:ea typeface="+mn-ea"/>
                          <a:cs typeface="+mn-cs"/>
                        </a:rPr>
                        <a:t>Chain partners with leading organizations to build </a:t>
                      </a:r>
                      <a:r>
                        <a:rPr lang="en-US" sz="1200" b="0" i="0" kern="1200" dirty="0" err="1" smtClean="0">
                          <a:solidFill>
                            <a:schemeClr val="dk1"/>
                          </a:solidFill>
                          <a:effectLst/>
                          <a:latin typeface="+mn-lt"/>
                          <a:ea typeface="+mn-ea"/>
                          <a:cs typeface="+mn-cs"/>
                        </a:rPr>
                        <a:t>blockchain</a:t>
                      </a:r>
                      <a:r>
                        <a:rPr lang="en-US" sz="1200" b="0" i="0" kern="1200" dirty="0" smtClean="0">
                          <a:solidFill>
                            <a:schemeClr val="dk1"/>
                          </a:solidFill>
                          <a:effectLst/>
                          <a:latin typeface="+mn-lt"/>
                          <a:ea typeface="+mn-ea"/>
                          <a:cs typeface="+mn-cs"/>
                        </a:rPr>
                        <a:t> networks and </a:t>
                      </a:r>
                      <a:r>
                        <a:rPr lang="en-US" sz="1200" b="0" i="0" kern="1200" dirty="0" err="1" smtClean="0">
                          <a:solidFill>
                            <a:schemeClr val="dk1"/>
                          </a:solidFill>
                          <a:effectLst/>
                          <a:latin typeface="+mn-lt"/>
                          <a:ea typeface="+mn-ea"/>
                          <a:cs typeface="+mn-cs"/>
                        </a:rPr>
                        <a:t>apps.Their</a:t>
                      </a:r>
                      <a:r>
                        <a:rPr lang="en-US" sz="1200" b="0" i="0" kern="1200" dirty="0" smtClean="0">
                          <a:solidFill>
                            <a:schemeClr val="dk1"/>
                          </a:solidFill>
                          <a:effectLst/>
                          <a:latin typeface="+mn-lt"/>
                          <a:ea typeface="+mn-ea"/>
                          <a:cs typeface="+mn-cs"/>
                        </a:rPr>
                        <a:t> solutions enable institutions to design, deploy, and operate </a:t>
                      </a:r>
                      <a:r>
                        <a:rPr lang="en-US" sz="1200" b="0" i="0" kern="1200" dirty="0" err="1" smtClean="0">
                          <a:solidFill>
                            <a:schemeClr val="dk1"/>
                          </a:solidFill>
                          <a:effectLst/>
                          <a:latin typeface="+mn-lt"/>
                          <a:ea typeface="+mn-ea"/>
                          <a:cs typeface="+mn-cs"/>
                        </a:rPr>
                        <a:t>blockchain</a:t>
                      </a:r>
                      <a:r>
                        <a:rPr lang="en-US" sz="1200" b="0" i="0" kern="1200" dirty="0" smtClean="0">
                          <a:solidFill>
                            <a:schemeClr val="dk1"/>
                          </a:solidFill>
                          <a:effectLst/>
                          <a:latin typeface="+mn-lt"/>
                          <a:ea typeface="+mn-ea"/>
                          <a:cs typeface="+mn-cs"/>
                        </a:rPr>
                        <a:t> networks that can power any type of asset in any market . </a:t>
                      </a:r>
                      <a:endParaRPr lang="en-US" sz="1200" dirty="0"/>
                    </a:p>
                  </a:txBody>
                  <a:tcPr anchor="ctr"/>
                </a:tc>
                <a:tc>
                  <a:txBody>
                    <a:bodyPr/>
                    <a:lstStyle/>
                    <a:p>
                      <a:pPr algn="ctr"/>
                      <a:r>
                        <a:rPr lang="en-US" sz="1600" b="1" dirty="0" smtClean="0"/>
                        <a:t>$44M</a:t>
                      </a:r>
                      <a:endParaRPr lang="en-US" sz="1600" b="1" dirty="0"/>
                    </a:p>
                  </a:txBody>
                  <a:tcPr anchor="ctr"/>
                </a:tc>
              </a:tr>
            </a:tbl>
          </a:graphicData>
        </a:graphic>
      </p:graphicFrame>
      <p:sp>
        <p:nvSpPr>
          <p:cNvPr id="4" name="TextBox 3"/>
          <p:cNvSpPr txBox="1"/>
          <p:nvPr/>
        </p:nvSpPr>
        <p:spPr>
          <a:xfrm>
            <a:off x="225283" y="6308035"/>
            <a:ext cx="10959549" cy="276999"/>
          </a:xfrm>
          <a:prstGeom prst="rect">
            <a:avLst/>
          </a:prstGeom>
          <a:noFill/>
        </p:spPr>
        <p:txBody>
          <a:bodyPr wrap="square" rtlCol="0">
            <a:spAutoFit/>
          </a:bodyPr>
          <a:lstStyle/>
          <a:p>
            <a:r>
              <a:rPr lang="zh-CN" altLang="en-US" sz="1200" i="1" dirty="0" smtClean="0"/>
              <a:t>来源：</a:t>
            </a:r>
            <a:r>
              <a:rPr lang="en-US" altLang="zh-CN" sz="1200" i="1" dirty="0" err="1" smtClean="0"/>
              <a:t>FinTech</a:t>
            </a:r>
            <a:r>
              <a:rPr lang="en-US" altLang="zh-CN" sz="1200" i="1" dirty="0" smtClean="0"/>
              <a:t> Industry Overview 2016, </a:t>
            </a:r>
            <a:r>
              <a:rPr lang="en-US" altLang="zh-CN" sz="1200" i="1" dirty="0" err="1" smtClean="0"/>
              <a:t>SparkLabs</a:t>
            </a:r>
            <a:r>
              <a:rPr lang="en-US" altLang="zh-CN" sz="1200" i="1" dirty="0" smtClean="0"/>
              <a:t> Global Ventures</a:t>
            </a:r>
            <a:endParaRPr lang="zh-CN" altLang="en-US" sz="1200" i="1" dirty="0"/>
          </a:p>
        </p:txBody>
      </p:sp>
    </p:spTree>
    <p:extLst>
      <p:ext uri="{BB962C8B-B14F-4D97-AF65-F5344CB8AC3E}">
        <p14:creationId xmlns="" xmlns:p14="http://schemas.microsoft.com/office/powerpoint/2010/main" val="3886256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5532" y="508001"/>
            <a:ext cx="12259735" cy="584775"/>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Major Fintech Companies – US Digital Bank</a:t>
            </a:r>
            <a:endParaRPr lang="en-US" sz="2600" b="1" dirty="0">
              <a:latin typeface="Arial" panose="020B0604020202020204" pitchFamily="34" charset="0"/>
              <a:cs typeface="Arial" panose="020B0604020202020204" pitchFamily="34" charset="0"/>
            </a:endParaRPr>
          </a:p>
        </p:txBody>
      </p:sp>
      <p:graphicFrame>
        <p:nvGraphicFramePr>
          <p:cNvPr id="13" name="Table 12"/>
          <p:cNvGraphicFramePr>
            <a:graphicFrameLocks noGrp="1"/>
          </p:cNvGraphicFramePr>
          <p:nvPr>
            <p:extLst>
              <p:ext uri="{D42A27DB-BD31-4B8C-83A1-F6EECF244321}">
                <p14:modId xmlns="" xmlns:p14="http://schemas.microsoft.com/office/powerpoint/2010/main" val="2570128359"/>
              </p:ext>
            </p:extLst>
          </p:nvPr>
        </p:nvGraphicFramePr>
        <p:xfrm>
          <a:off x="372533" y="1202264"/>
          <a:ext cx="10981267" cy="4798486"/>
        </p:xfrm>
        <a:graphic>
          <a:graphicData uri="http://schemas.openxmlformats.org/drawingml/2006/table">
            <a:tbl>
              <a:tblPr firstRow="1" bandRow="1">
                <a:tableStyleId>{5C22544A-7EE6-4342-B048-85BDC9FD1C3A}</a:tableStyleId>
              </a:tblPr>
              <a:tblGrid>
                <a:gridCol w="1812181"/>
                <a:gridCol w="7805953"/>
                <a:gridCol w="1363133"/>
              </a:tblGrid>
              <a:tr h="933659">
                <a:tc>
                  <a:txBody>
                    <a:bodyPr/>
                    <a:lstStyle/>
                    <a:p>
                      <a:pPr algn="ctr"/>
                      <a:r>
                        <a:rPr lang="en-US" sz="2400" dirty="0" smtClean="0"/>
                        <a:t>Compan</a:t>
                      </a:r>
                      <a:r>
                        <a:rPr lang="en-US" sz="2400" baseline="0" dirty="0" smtClean="0"/>
                        <a:t>y Name</a:t>
                      </a:r>
                      <a:endParaRPr lang="en-US" sz="2400" dirty="0"/>
                    </a:p>
                  </a:txBody>
                  <a:tcPr anchor="ctr"/>
                </a:tc>
                <a:tc>
                  <a:txBody>
                    <a:bodyPr/>
                    <a:lstStyle/>
                    <a:p>
                      <a:pPr algn="ctr"/>
                      <a:r>
                        <a:rPr lang="en-US" sz="2400" dirty="0" smtClean="0"/>
                        <a:t>Business</a:t>
                      </a:r>
                      <a:r>
                        <a:rPr lang="en-US" sz="2400" baseline="0" dirty="0" smtClean="0"/>
                        <a:t> Outlines</a:t>
                      </a:r>
                      <a:endParaRPr lang="en-US" sz="2400" dirty="0"/>
                    </a:p>
                  </a:txBody>
                  <a:tcPr anchor="ctr"/>
                </a:tc>
                <a:tc>
                  <a:txBody>
                    <a:bodyPr/>
                    <a:lstStyle/>
                    <a:p>
                      <a:pPr algn="ctr"/>
                      <a:r>
                        <a:rPr lang="en-US" sz="2400" dirty="0" smtClean="0"/>
                        <a:t>Funding</a:t>
                      </a:r>
                      <a:endParaRPr lang="en-US" sz="2400" dirty="0"/>
                    </a:p>
                  </a:txBody>
                  <a:tcPr anchor="ctr"/>
                </a:tc>
              </a:tr>
              <a:tr h="1556099">
                <a:tc>
                  <a:txBody>
                    <a:bodyPr/>
                    <a:lstStyle/>
                    <a:p>
                      <a:r>
                        <a:rPr lang="en-US" sz="1800" b="1" i="0" kern="1200" dirty="0" err="1" smtClean="0">
                          <a:solidFill>
                            <a:schemeClr val="dk1"/>
                          </a:solidFill>
                          <a:effectLst/>
                          <a:latin typeface="+mn-lt"/>
                          <a:ea typeface="+mn-ea"/>
                          <a:cs typeface="+mn-cs"/>
                        </a:rPr>
                        <a:t>Moven</a:t>
                      </a:r>
                      <a:endParaRPr lang="en-US" sz="1800" b="1" i="0" kern="1200" dirty="0" smtClean="0">
                        <a:solidFill>
                          <a:schemeClr val="dk1"/>
                        </a:solidFill>
                        <a:effectLst/>
                        <a:latin typeface="+mn-lt"/>
                        <a:ea typeface="+mn-ea"/>
                        <a:cs typeface="+mn-cs"/>
                      </a:endParaRPr>
                    </a:p>
                    <a:p>
                      <a:r>
                        <a:rPr lang="en-US" sz="1400" b="0" i="0" kern="1200" dirty="0" smtClean="0">
                          <a:solidFill>
                            <a:schemeClr val="dk1"/>
                          </a:solidFill>
                          <a:effectLst/>
                          <a:latin typeface="+mn-lt"/>
                          <a:ea typeface="+mn-ea"/>
                          <a:cs typeface="+mn-cs"/>
                        </a:rPr>
                        <a:t>[New York City, 2011]</a:t>
                      </a:r>
                      <a:endParaRPr lang="en-US" sz="1400" b="0" dirty="0"/>
                    </a:p>
                  </a:txBody>
                  <a:tcPr anchor="ctr"/>
                </a:tc>
                <a:tc>
                  <a:txBody>
                    <a:bodyPr/>
                    <a:lstStyle/>
                    <a:p>
                      <a:r>
                        <a:rPr lang="en-US" sz="1200" b="0" i="0" kern="1200" dirty="0" err="1" smtClean="0">
                          <a:solidFill>
                            <a:schemeClr val="dk1"/>
                          </a:solidFill>
                          <a:effectLst/>
                          <a:latin typeface="+mn-lt"/>
                          <a:ea typeface="+mn-ea"/>
                          <a:cs typeface="+mn-cs"/>
                        </a:rPr>
                        <a:t>Moven</a:t>
                      </a:r>
                      <a:r>
                        <a:rPr lang="en-US" sz="1200" b="0" i="0" kern="1200" dirty="0" smtClean="0">
                          <a:solidFill>
                            <a:schemeClr val="dk1"/>
                          </a:solidFill>
                          <a:effectLst/>
                          <a:latin typeface="+mn-lt"/>
                          <a:ea typeface="+mn-ea"/>
                          <a:cs typeface="+mn-cs"/>
                        </a:rPr>
                        <a:t> is an alternative to traditional bank deposit. Provides mobile banking service where users have access to real-time updates and spending alerts, spending analysis across all their bank cards and credit cards, the ability to send money to friends from the app via Facebook, email or their mobile number. Its accounts and associated MasterCard debit card are backed by CBW Bank, an FDIC member based in </a:t>
                      </a:r>
                      <a:r>
                        <a:rPr lang="en-US" sz="1200" b="0" i="0" kern="1200" dirty="0" err="1" smtClean="0">
                          <a:solidFill>
                            <a:schemeClr val="dk1"/>
                          </a:solidFill>
                          <a:effectLst/>
                          <a:latin typeface="+mn-lt"/>
                          <a:ea typeface="+mn-ea"/>
                          <a:cs typeface="+mn-cs"/>
                        </a:rPr>
                        <a:t>Kansas.They</a:t>
                      </a:r>
                      <a:r>
                        <a:rPr lang="en-US" sz="1200" b="0" i="0" kern="1200" dirty="0" smtClean="0">
                          <a:solidFill>
                            <a:schemeClr val="dk1"/>
                          </a:solidFill>
                          <a:effectLst/>
                          <a:latin typeface="+mn-lt"/>
                          <a:ea typeface="+mn-ea"/>
                          <a:cs typeface="+mn-cs"/>
                        </a:rPr>
                        <a:t> have grown to 5,000 registered users and over 100,000 have signed up for invites. Managed over $300 million in customer spending.</a:t>
                      </a:r>
                      <a:endParaRPr lang="en-US" sz="1200" dirty="0"/>
                    </a:p>
                  </a:txBody>
                  <a:tcPr anchor="ctr"/>
                </a:tc>
                <a:tc>
                  <a:txBody>
                    <a:bodyPr/>
                    <a:lstStyle/>
                    <a:p>
                      <a:pPr algn="ctr"/>
                      <a:r>
                        <a:rPr lang="en-US" sz="1600" b="1" i="0" kern="1200" dirty="0" smtClean="0">
                          <a:solidFill>
                            <a:schemeClr val="dk1"/>
                          </a:solidFill>
                          <a:effectLst/>
                          <a:latin typeface="+mn-lt"/>
                          <a:ea typeface="+mn-ea"/>
                          <a:cs typeface="+mn-cs"/>
                        </a:rPr>
                        <a:t>$24M</a:t>
                      </a:r>
                      <a:endParaRPr lang="en-US" sz="1600" b="1" dirty="0"/>
                    </a:p>
                  </a:txBody>
                  <a:tcPr anchor="ctr"/>
                </a:tc>
              </a:tr>
              <a:tr h="1154364">
                <a:tc>
                  <a:txBody>
                    <a:bodyPr/>
                    <a:lstStyle/>
                    <a:p>
                      <a:r>
                        <a:rPr lang="en-US" sz="1800" b="1" i="0" kern="1200" dirty="0" smtClean="0">
                          <a:solidFill>
                            <a:schemeClr val="dk1"/>
                          </a:solidFill>
                          <a:effectLst/>
                          <a:latin typeface="+mn-lt"/>
                          <a:ea typeface="+mn-ea"/>
                          <a:cs typeface="+mn-cs"/>
                        </a:rPr>
                        <a:t>Simple</a:t>
                      </a:r>
                    </a:p>
                    <a:p>
                      <a:r>
                        <a:rPr lang="en-US" sz="1400" b="0" i="0" kern="1200" dirty="0" smtClean="0">
                          <a:solidFill>
                            <a:schemeClr val="dk1"/>
                          </a:solidFill>
                          <a:effectLst/>
                          <a:latin typeface="+mn-lt"/>
                          <a:ea typeface="+mn-ea"/>
                          <a:cs typeface="+mn-cs"/>
                        </a:rPr>
                        <a:t>[Portland, 2009]</a:t>
                      </a:r>
                      <a:endParaRPr lang="en-US" sz="1400" dirty="0"/>
                    </a:p>
                  </a:txBody>
                  <a:tcPr anchor="ctr"/>
                </a:tc>
                <a:tc>
                  <a:txBody>
                    <a:bodyPr/>
                    <a:lstStyle/>
                    <a:p>
                      <a:r>
                        <a:rPr lang="en-US" sz="1200" b="0" i="0" kern="1200" dirty="0" smtClean="0">
                          <a:solidFill>
                            <a:schemeClr val="dk1"/>
                          </a:solidFill>
                          <a:effectLst/>
                          <a:latin typeface="+mn-lt"/>
                          <a:ea typeface="+mn-ea"/>
                          <a:cs typeface="+mn-cs"/>
                        </a:rPr>
                        <a:t>Consumer banking startup with a web/mobile interface that provides users with access to data around their ﬁnancial history, as well as tracking of expenditures and savings goals, with automated purchase data collected when its customers use their Simple Visa debit card. Simple is an intermediary between users and FDIC-insured institutions (Bancorp).Acquired by BBVA in February 2014, and will continue to operate separately, in parallel with BBVA's existing U.S. banking operations. </a:t>
                      </a:r>
                      <a:endParaRPr lang="en-US" sz="1200" dirty="0"/>
                    </a:p>
                  </a:txBody>
                  <a:tcPr anchor="ctr"/>
                </a:tc>
                <a:tc>
                  <a:txBody>
                    <a:bodyPr/>
                    <a:lstStyle/>
                    <a:p>
                      <a:pPr algn="ctr"/>
                      <a:r>
                        <a:rPr lang="en-US" sz="1600" b="1" i="0" kern="1200" dirty="0" smtClean="0">
                          <a:solidFill>
                            <a:schemeClr val="dk1"/>
                          </a:solidFill>
                          <a:effectLst/>
                          <a:latin typeface="+mn-lt"/>
                          <a:ea typeface="+mn-ea"/>
                          <a:cs typeface="+mn-cs"/>
                        </a:rPr>
                        <a:t>$15M</a:t>
                      </a:r>
                      <a:endParaRPr lang="en-US" sz="1600" b="1" dirty="0"/>
                    </a:p>
                  </a:txBody>
                  <a:tcPr anchor="ctr"/>
                </a:tc>
              </a:tr>
              <a:tr h="1154364">
                <a:tc>
                  <a:txBody>
                    <a:bodyPr/>
                    <a:lstStyle/>
                    <a:p>
                      <a:r>
                        <a:rPr lang="en-US" sz="1800" b="1" i="0" kern="1200" dirty="0" smtClean="0">
                          <a:solidFill>
                            <a:schemeClr val="dk1"/>
                          </a:solidFill>
                          <a:effectLst/>
                          <a:latin typeface="+mn-lt"/>
                          <a:ea typeface="+mn-ea"/>
                          <a:cs typeface="+mn-cs"/>
                        </a:rPr>
                        <a:t>Chime</a:t>
                      </a:r>
                    </a:p>
                    <a:p>
                      <a:r>
                        <a:rPr lang="en-US" sz="1400" b="0" i="0" kern="1200" dirty="0" smtClean="0">
                          <a:solidFill>
                            <a:schemeClr val="dk1"/>
                          </a:solidFill>
                          <a:effectLst/>
                          <a:latin typeface="+mn-lt"/>
                          <a:ea typeface="+mn-ea"/>
                          <a:cs typeface="+mn-cs"/>
                        </a:rPr>
                        <a:t>[San Francisco, 2013]</a:t>
                      </a:r>
                      <a:endParaRPr lang="en-US" sz="1400" dirty="0"/>
                    </a:p>
                  </a:txBody>
                  <a:tcPr anchor="ctr"/>
                </a:tc>
                <a:tc>
                  <a:txBody>
                    <a:bodyPr/>
                    <a:lstStyle/>
                    <a:p>
                      <a:r>
                        <a:rPr lang="en-US" sz="1200" b="0" i="0" kern="1200" dirty="0" smtClean="0">
                          <a:solidFill>
                            <a:schemeClr val="dk1"/>
                          </a:solidFill>
                          <a:effectLst/>
                          <a:latin typeface="+mn-lt"/>
                          <a:ea typeface="+mn-ea"/>
                          <a:cs typeface="+mn-cs"/>
                        </a:rPr>
                        <a:t>Chime is a prepaid card and mobile banking </a:t>
                      </a:r>
                      <a:r>
                        <a:rPr lang="en-US" sz="1200" b="0" i="0" kern="1200" dirty="0" err="1" smtClean="0">
                          <a:solidFill>
                            <a:schemeClr val="dk1"/>
                          </a:solidFill>
                          <a:effectLst/>
                          <a:latin typeface="+mn-lt"/>
                          <a:ea typeface="+mn-ea"/>
                          <a:cs typeface="+mn-cs"/>
                        </a:rPr>
                        <a:t>account.The</a:t>
                      </a:r>
                      <a:r>
                        <a:rPr lang="en-US" sz="1200" b="0" i="0" kern="1200" dirty="0" smtClean="0">
                          <a:solidFill>
                            <a:schemeClr val="dk1"/>
                          </a:solidFill>
                          <a:effectLst/>
                          <a:latin typeface="+mn-lt"/>
                          <a:ea typeface="+mn-ea"/>
                          <a:cs typeface="+mn-cs"/>
                        </a:rPr>
                        <a:t> chime visa card is issued by </a:t>
                      </a:r>
                      <a:r>
                        <a:rPr lang="en-US" sz="1200" b="0" i="0" kern="1200" dirty="0" err="1" smtClean="0">
                          <a:solidFill>
                            <a:schemeClr val="dk1"/>
                          </a:solidFill>
                          <a:effectLst/>
                          <a:latin typeface="+mn-lt"/>
                          <a:ea typeface="+mn-ea"/>
                          <a:cs typeface="+mn-cs"/>
                        </a:rPr>
                        <a:t>Bancorp.The</a:t>
                      </a:r>
                      <a:r>
                        <a:rPr lang="en-US" sz="1200" b="0" i="0" kern="1200" dirty="0" smtClean="0">
                          <a:solidFill>
                            <a:schemeClr val="dk1"/>
                          </a:solidFill>
                          <a:effectLst/>
                          <a:latin typeface="+mn-lt"/>
                          <a:ea typeface="+mn-ea"/>
                          <a:cs typeface="+mn-cs"/>
                        </a:rPr>
                        <a:t> card can be used everywhere VISA card are used and comes with no minimums, overdraft fees or </a:t>
                      </a:r>
                      <a:r>
                        <a:rPr lang="en-US" sz="1200" b="0" i="0" kern="1200" dirty="0" err="1" smtClean="0">
                          <a:solidFill>
                            <a:schemeClr val="dk1"/>
                          </a:solidFill>
                          <a:effectLst/>
                          <a:latin typeface="+mn-lt"/>
                          <a:ea typeface="+mn-ea"/>
                          <a:cs typeface="+mn-cs"/>
                        </a:rPr>
                        <a:t>surprises.The</a:t>
                      </a:r>
                      <a:r>
                        <a:rPr lang="en-US" sz="1200" b="0" i="0" kern="1200" dirty="0" smtClean="0">
                          <a:solidFill>
                            <a:schemeClr val="dk1"/>
                          </a:solidFill>
                          <a:effectLst/>
                          <a:latin typeface="+mn-lt"/>
                          <a:ea typeface="+mn-ea"/>
                          <a:cs typeface="+mn-cs"/>
                        </a:rPr>
                        <a:t> account and related spending can be monitored with an associated mobile app. </a:t>
                      </a:r>
                      <a:endParaRPr lang="en-US" sz="1200" dirty="0"/>
                    </a:p>
                  </a:txBody>
                  <a:tcPr anchor="ctr"/>
                </a:tc>
                <a:tc>
                  <a:txBody>
                    <a:bodyPr/>
                    <a:lstStyle/>
                    <a:p>
                      <a:pPr algn="ctr"/>
                      <a:r>
                        <a:rPr lang="en-US" sz="1600" b="1" dirty="0" smtClean="0"/>
                        <a:t>$11M</a:t>
                      </a:r>
                      <a:endParaRPr lang="en-US" sz="1600" b="1" dirty="0"/>
                    </a:p>
                  </a:txBody>
                  <a:tcPr anchor="ctr"/>
                </a:tc>
              </a:tr>
            </a:tbl>
          </a:graphicData>
        </a:graphic>
      </p:graphicFrame>
      <p:sp>
        <p:nvSpPr>
          <p:cNvPr id="4" name="TextBox 3"/>
          <p:cNvSpPr txBox="1"/>
          <p:nvPr/>
        </p:nvSpPr>
        <p:spPr>
          <a:xfrm>
            <a:off x="225283" y="6308035"/>
            <a:ext cx="10959549" cy="276999"/>
          </a:xfrm>
          <a:prstGeom prst="rect">
            <a:avLst/>
          </a:prstGeom>
          <a:noFill/>
        </p:spPr>
        <p:txBody>
          <a:bodyPr wrap="square" rtlCol="0">
            <a:spAutoFit/>
          </a:bodyPr>
          <a:lstStyle/>
          <a:p>
            <a:r>
              <a:rPr lang="zh-CN" altLang="en-US" sz="1200" i="1" dirty="0" smtClean="0"/>
              <a:t>来源：</a:t>
            </a:r>
            <a:r>
              <a:rPr lang="en-US" altLang="zh-CN" sz="1200" i="1" dirty="0" err="1" smtClean="0"/>
              <a:t>FinTech</a:t>
            </a:r>
            <a:r>
              <a:rPr lang="en-US" altLang="zh-CN" sz="1200" i="1" dirty="0" smtClean="0"/>
              <a:t> Industry Overview 2016, </a:t>
            </a:r>
            <a:r>
              <a:rPr lang="en-US" altLang="zh-CN" sz="1200" i="1" dirty="0" err="1" smtClean="0"/>
              <a:t>SparkLabs</a:t>
            </a:r>
            <a:r>
              <a:rPr lang="en-US" altLang="zh-CN" sz="1200" i="1" dirty="0" smtClean="0"/>
              <a:t> Global Ventures</a:t>
            </a:r>
            <a:endParaRPr lang="zh-CN" altLang="en-US" sz="1200" i="1" dirty="0"/>
          </a:p>
        </p:txBody>
      </p:sp>
    </p:spTree>
    <p:extLst>
      <p:ext uri="{BB962C8B-B14F-4D97-AF65-F5344CB8AC3E}">
        <p14:creationId xmlns="" xmlns:p14="http://schemas.microsoft.com/office/powerpoint/2010/main" val="2728583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t="4191" b="5855"/>
          <a:stretch/>
        </p:blipFill>
        <p:spPr>
          <a:xfrm>
            <a:off x="843947" y="1247775"/>
            <a:ext cx="10507280" cy="48291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245532" y="508001"/>
            <a:ext cx="12259735" cy="584775"/>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More to Come…</a:t>
            </a:r>
            <a:endParaRPr lang="en-US" sz="2600" b="1" dirty="0">
              <a:latin typeface="Arial" panose="020B0604020202020204" pitchFamily="34" charset="0"/>
              <a:cs typeface="Arial" panose="020B0604020202020204" pitchFamily="34" charset="0"/>
            </a:endParaRPr>
          </a:p>
        </p:txBody>
      </p:sp>
      <p:sp>
        <p:nvSpPr>
          <p:cNvPr id="4" name="TextBox 3"/>
          <p:cNvSpPr txBox="1"/>
          <p:nvPr/>
        </p:nvSpPr>
        <p:spPr>
          <a:xfrm>
            <a:off x="119267" y="6308035"/>
            <a:ext cx="10959549" cy="276999"/>
          </a:xfrm>
          <a:prstGeom prst="rect">
            <a:avLst/>
          </a:prstGeom>
          <a:noFill/>
        </p:spPr>
        <p:txBody>
          <a:bodyPr wrap="square" rtlCol="0">
            <a:spAutoFit/>
          </a:bodyPr>
          <a:lstStyle/>
          <a:p>
            <a:r>
              <a:rPr lang="zh-CN" altLang="en-US" sz="1200" i="1" dirty="0" smtClean="0"/>
              <a:t>来源：</a:t>
            </a:r>
            <a:r>
              <a:rPr lang="en-US" altLang="zh-CN" sz="1200" i="1" dirty="0" err="1" smtClean="0"/>
              <a:t>FinTech</a:t>
            </a:r>
            <a:r>
              <a:rPr lang="en-US" altLang="zh-CN" sz="1200" i="1" dirty="0" smtClean="0"/>
              <a:t> Industry Overview 2016, </a:t>
            </a:r>
            <a:r>
              <a:rPr lang="en-US" altLang="zh-CN" sz="1200" i="1" dirty="0" err="1" smtClean="0"/>
              <a:t>SparkLabs</a:t>
            </a:r>
            <a:r>
              <a:rPr lang="en-US" altLang="zh-CN" sz="1200" i="1" dirty="0" smtClean="0"/>
              <a:t> Global Ventures</a:t>
            </a:r>
            <a:endParaRPr lang="zh-CN" altLang="en-US" sz="1200" i="1" dirty="0"/>
          </a:p>
        </p:txBody>
      </p:sp>
    </p:spTree>
    <p:extLst>
      <p:ext uri="{BB962C8B-B14F-4D97-AF65-F5344CB8AC3E}">
        <p14:creationId xmlns="" xmlns:p14="http://schemas.microsoft.com/office/powerpoint/2010/main" val="3167924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t="6022"/>
          <a:stretch/>
        </p:blipFill>
        <p:spPr>
          <a:xfrm>
            <a:off x="150197" y="1253068"/>
            <a:ext cx="11697572" cy="49953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245532" y="508001"/>
            <a:ext cx="12259735" cy="584775"/>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Disrupted Areas by </a:t>
            </a:r>
            <a:r>
              <a:rPr lang="en-US" sz="3200" b="1" dirty="0" err="1" smtClean="0">
                <a:latin typeface="Arial" panose="020B0604020202020204" pitchFamily="34" charset="0"/>
                <a:cs typeface="Arial" panose="020B0604020202020204" pitchFamily="34" charset="0"/>
              </a:rPr>
              <a:t>Fintech</a:t>
            </a:r>
            <a:r>
              <a:rPr lang="en-US" sz="3200" b="1" dirty="0" smtClean="0">
                <a:latin typeface="Arial" panose="020B0604020202020204" pitchFamily="34" charset="0"/>
                <a:cs typeface="Arial" panose="020B0604020202020204" pitchFamily="34" charset="0"/>
              </a:rPr>
              <a:t> Industry</a:t>
            </a:r>
            <a:endParaRPr lang="en-US" sz="3200" b="1" dirty="0">
              <a:latin typeface="Arial" panose="020B0604020202020204" pitchFamily="34" charset="0"/>
              <a:cs typeface="Arial" panose="020B0604020202020204" pitchFamily="34" charset="0"/>
            </a:endParaRPr>
          </a:p>
        </p:txBody>
      </p:sp>
      <p:sp>
        <p:nvSpPr>
          <p:cNvPr id="4" name="TextBox 3"/>
          <p:cNvSpPr txBox="1"/>
          <p:nvPr/>
        </p:nvSpPr>
        <p:spPr>
          <a:xfrm>
            <a:off x="119267" y="6308035"/>
            <a:ext cx="10959549" cy="276999"/>
          </a:xfrm>
          <a:prstGeom prst="rect">
            <a:avLst/>
          </a:prstGeom>
          <a:noFill/>
        </p:spPr>
        <p:txBody>
          <a:bodyPr wrap="square" rtlCol="0">
            <a:spAutoFit/>
          </a:bodyPr>
          <a:lstStyle/>
          <a:p>
            <a:r>
              <a:rPr lang="zh-CN" altLang="en-US" sz="1200" i="1" dirty="0" smtClean="0"/>
              <a:t>来源：</a:t>
            </a:r>
            <a:r>
              <a:rPr lang="en-US" altLang="zh-CN" sz="1200" i="1" dirty="0" smtClean="0"/>
              <a:t>How </a:t>
            </a:r>
            <a:r>
              <a:rPr lang="en-US" altLang="zh-CN" sz="1200" i="1" dirty="0" err="1" smtClean="0"/>
              <a:t>Fintech</a:t>
            </a:r>
            <a:r>
              <a:rPr lang="en-US" altLang="zh-CN" sz="1200" i="1" dirty="0" smtClean="0"/>
              <a:t> is shaping Financial Services, PWC Global </a:t>
            </a:r>
            <a:r>
              <a:rPr lang="en-US" altLang="zh-CN" sz="1200" i="1" dirty="0" err="1" smtClean="0"/>
              <a:t>FinTech</a:t>
            </a:r>
            <a:r>
              <a:rPr lang="en-US" altLang="zh-CN" sz="1200" i="1" dirty="0" smtClean="0"/>
              <a:t> Report, Mar 2016</a:t>
            </a:r>
            <a:endParaRPr lang="zh-CN" altLang="en-US" sz="1200" i="1" dirty="0"/>
          </a:p>
        </p:txBody>
      </p:sp>
    </p:spTree>
    <p:extLst>
      <p:ext uri="{BB962C8B-B14F-4D97-AF65-F5344CB8AC3E}">
        <p14:creationId xmlns="" xmlns:p14="http://schemas.microsoft.com/office/powerpoint/2010/main" val="2829824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r="3460"/>
          <a:stretch/>
        </p:blipFill>
        <p:spPr>
          <a:xfrm>
            <a:off x="284483" y="1261680"/>
            <a:ext cx="10501696" cy="490058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245532" y="508001"/>
            <a:ext cx="12259735" cy="584775"/>
          </a:xfrm>
          <a:prstGeom prst="rect">
            <a:avLst/>
          </a:prstGeom>
          <a:noFill/>
        </p:spPr>
        <p:txBody>
          <a:bodyPr wrap="square" rtlCol="0">
            <a:spAutoFit/>
          </a:bodyPr>
          <a:lstStyle/>
          <a:p>
            <a:r>
              <a:rPr lang="en-US" sz="3200" b="1" dirty="0" err="1" smtClean="0">
                <a:latin typeface="Arial" panose="020B0604020202020204" pitchFamily="34" charset="0"/>
                <a:cs typeface="Arial" panose="020B0604020202020204" pitchFamily="34" charset="0"/>
              </a:rPr>
              <a:t>Fintech</a:t>
            </a:r>
            <a:r>
              <a:rPr lang="en-US" sz="3200" b="1" dirty="0" smtClean="0">
                <a:latin typeface="Arial" panose="020B0604020202020204" pitchFamily="34" charset="0"/>
                <a:cs typeface="Arial" panose="020B0604020202020204" pitchFamily="34" charset="0"/>
              </a:rPr>
              <a:t> Subareas</a:t>
            </a:r>
            <a:endParaRPr lang="en-US" sz="3200" b="1" dirty="0">
              <a:latin typeface="Arial" panose="020B0604020202020204" pitchFamily="34" charset="0"/>
              <a:cs typeface="Arial" panose="020B0604020202020204" pitchFamily="34" charset="0"/>
            </a:endParaRPr>
          </a:p>
        </p:txBody>
      </p:sp>
      <p:sp>
        <p:nvSpPr>
          <p:cNvPr id="4" name="TextBox 3"/>
          <p:cNvSpPr txBox="1"/>
          <p:nvPr/>
        </p:nvSpPr>
        <p:spPr>
          <a:xfrm>
            <a:off x="119267" y="6308035"/>
            <a:ext cx="10959549" cy="276999"/>
          </a:xfrm>
          <a:prstGeom prst="rect">
            <a:avLst/>
          </a:prstGeom>
          <a:noFill/>
        </p:spPr>
        <p:txBody>
          <a:bodyPr wrap="square" rtlCol="0">
            <a:spAutoFit/>
          </a:bodyPr>
          <a:lstStyle/>
          <a:p>
            <a:r>
              <a:rPr lang="zh-CN" altLang="en-US" sz="1200" i="1" dirty="0" smtClean="0"/>
              <a:t>来源：</a:t>
            </a:r>
            <a:r>
              <a:rPr lang="en-US" altLang="zh-CN" sz="1200" i="1" dirty="0" err="1" smtClean="0"/>
              <a:t>FinTech</a:t>
            </a:r>
            <a:r>
              <a:rPr lang="en-US" altLang="zh-CN" sz="1200" i="1" dirty="0" smtClean="0"/>
              <a:t> Industry Overview 2016, </a:t>
            </a:r>
            <a:r>
              <a:rPr lang="en-US" altLang="zh-CN" sz="1200" i="1" dirty="0" err="1" smtClean="0"/>
              <a:t>SparkLabs</a:t>
            </a:r>
            <a:r>
              <a:rPr lang="en-US" altLang="zh-CN" sz="1200" i="1" dirty="0" smtClean="0"/>
              <a:t> Global Ventures</a:t>
            </a:r>
            <a:endParaRPr lang="zh-CN" altLang="en-US" sz="1200" i="1" dirty="0"/>
          </a:p>
        </p:txBody>
      </p:sp>
    </p:spTree>
    <p:extLst>
      <p:ext uri="{BB962C8B-B14F-4D97-AF65-F5344CB8AC3E}">
        <p14:creationId xmlns="" xmlns:p14="http://schemas.microsoft.com/office/powerpoint/2010/main" val="3442204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t="13451"/>
          <a:stretch/>
        </p:blipFill>
        <p:spPr>
          <a:xfrm>
            <a:off x="312016" y="1320799"/>
            <a:ext cx="10822890" cy="48547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245532" y="508001"/>
            <a:ext cx="12259735" cy="584775"/>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Fintech Investment Trend</a:t>
            </a:r>
            <a:endParaRPr lang="en-US" sz="3200" b="1" dirty="0">
              <a:latin typeface="Arial" panose="020B0604020202020204" pitchFamily="34" charset="0"/>
              <a:cs typeface="Arial" panose="020B0604020202020204" pitchFamily="34" charset="0"/>
            </a:endParaRPr>
          </a:p>
        </p:txBody>
      </p:sp>
      <p:sp>
        <p:nvSpPr>
          <p:cNvPr id="4" name="TextBox 3"/>
          <p:cNvSpPr txBox="1"/>
          <p:nvPr/>
        </p:nvSpPr>
        <p:spPr>
          <a:xfrm>
            <a:off x="225283" y="6308035"/>
            <a:ext cx="10959549" cy="276999"/>
          </a:xfrm>
          <a:prstGeom prst="rect">
            <a:avLst/>
          </a:prstGeom>
          <a:noFill/>
        </p:spPr>
        <p:txBody>
          <a:bodyPr wrap="square" rtlCol="0">
            <a:spAutoFit/>
          </a:bodyPr>
          <a:lstStyle/>
          <a:p>
            <a:r>
              <a:rPr lang="zh-CN" altLang="en-US" sz="1200" i="1" dirty="0" smtClean="0"/>
              <a:t>来源：</a:t>
            </a:r>
            <a:r>
              <a:rPr lang="en-US" altLang="zh-CN" sz="1200" i="1" dirty="0" err="1" smtClean="0"/>
              <a:t>FinTech</a:t>
            </a:r>
            <a:r>
              <a:rPr lang="en-US" altLang="zh-CN" sz="1200" i="1" dirty="0" smtClean="0"/>
              <a:t> Industry Overview 2016, </a:t>
            </a:r>
            <a:r>
              <a:rPr lang="en-US" altLang="zh-CN" sz="1200" i="1" dirty="0" err="1" smtClean="0"/>
              <a:t>SparkLabs</a:t>
            </a:r>
            <a:r>
              <a:rPr lang="en-US" altLang="zh-CN" sz="1200" i="1" dirty="0" smtClean="0"/>
              <a:t> Global Ventures</a:t>
            </a:r>
            <a:endParaRPr lang="zh-CN" altLang="en-US" sz="1200" i="1" dirty="0"/>
          </a:p>
        </p:txBody>
      </p:sp>
    </p:spTree>
    <p:extLst>
      <p:ext uri="{BB962C8B-B14F-4D97-AF65-F5344CB8AC3E}">
        <p14:creationId xmlns="" xmlns:p14="http://schemas.microsoft.com/office/powerpoint/2010/main" val="1466369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12906"/>
          <a:stretch/>
        </p:blipFill>
        <p:spPr>
          <a:xfrm>
            <a:off x="718779" y="1866110"/>
            <a:ext cx="5174020" cy="41502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245532" y="508001"/>
            <a:ext cx="12259735" cy="1077218"/>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Fintech Investment Areas (Intl. Trade Admin)</a:t>
            </a:r>
          </a:p>
          <a:p>
            <a:r>
              <a:rPr lang="en-US" sz="3200" b="1" dirty="0" smtClean="0">
                <a:latin typeface="Arial" panose="020B0604020202020204" pitchFamily="34" charset="0"/>
                <a:cs typeface="Arial" panose="020B0604020202020204" pitchFamily="34" charset="0"/>
              </a:rPr>
              <a:t>2010-2014</a:t>
            </a:r>
            <a:endParaRPr lang="en-US" sz="3200" b="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6239934" y="1866110"/>
            <a:ext cx="5113866" cy="40698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7061200" y="1866110"/>
            <a:ext cx="2286000" cy="646331"/>
          </a:xfrm>
          <a:prstGeom prst="rect">
            <a:avLst/>
          </a:prstGeom>
          <a:noFill/>
        </p:spPr>
        <p:txBody>
          <a:bodyPr wrap="square" rtlCol="0">
            <a:spAutoFit/>
          </a:bodyPr>
          <a:lstStyle/>
          <a:p>
            <a:r>
              <a:rPr lang="en-US" b="1" dirty="0" smtClean="0"/>
              <a:t># of Fintech Deals </a:t>
            </a:r>
          </a:p>
          <a:p>
            <a:r>
              <a:rPr lang="en-US" b="1" dirty="0" smtClean="0"/>
              <a:t>--New York Area</a:t>
            </a:r>
            <a:endParaRPr lang="en-US" b="1" dirty="0"/>
          </a:p>
        </p:txBody>
      </p:sp>
      <p:sp>
        <p:nvSpPr>
          <p:cNvPr id="6" name="TextBox 5"/>
          <p:cNvSpPr txBox="1"/>
          <p:nvPr/>
        </p:nvSpPr>
        <p:spPr>
          <a:xfrm>
            <a:off x="119267" y="6308035"/>
            <a:ext cx="10959549" cy="276999"/>
          </a:xfrm>
          <a:prstGeom prst="rect">
            <a:avLst/>
          </a:prstGeom>
          <a:noFill/>
        </p:spPr>
        <p:txBody>
          <a:bodyPr wrap="square" rtlCol="0">
            <a:spAutoFit/>
          </a:bodyPr>
          <a:lstStyle/>
          <a:p>
            <a:r>
              <a:rPr lang="zh-CN" altLang="en-US" sz="1200" i="1" dirty="0" smtClean="0"/>
              <a:t>来源：</a:t>
            </a:r>
            <a:r>
              <a:rPr lang="en-US" altLang="zh-CN" sz="1200" i="1" dirty="0" smtClean="0"/>
              <a:t>2016 Top Markets Report Financial Technology, International Trade Administration</a:t>
            </a:r>
            <a:endParaRPr lang="zh-CN" altLang="en-US" sz="1200" i="1" dirty="0"/>
          </a:p>
        </p:txBody>
      </p:sp>
    </p:spTree>
    <p:extLst>
      <p:ext uri="{BB962C8B-B14F-4D97-AF65-F5344CB8AC3E}">
        <p14:creationId xmlns="" xmlns:p14="http://schemas.microsoft.com/office/powerpoint/2010/main" val="1218488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1169" t="31775" r="5244" b="4494"/>
          <a:stretch/>
        </p:blipFill>
        <p:spPr>
          <a:xfrm>
            <a:off x="2345262" y="4851666"/>
            <a:ext cx="8915400" cy="1392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245532" y="508001"/>
            <a:ext cx="12259735" cy="984885"/>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Project Fintech Export Ranks</a:t>
            </a:r>
          </a:p>
          <a:p>
            <a:r>
              <a:rPr lang="en-US" sz="2600" b="1" dirty="0" smtClean="0">
                <a:latin typeface="Arial" panose="020B0604020202020204" pitchFamily="34" charset="0"/>
                <a:cs typeface="Arial" panose="020B0604020202020204" pitchFamily="34" charset="0"/>
              </a:rPr>
              <a:t>US excl.</a:t>
            </a:r>
            <a:endParaRPr lang="en-US" sz="2600" b="1" dirty="0">
              <a:latin typeface="Arial" panose="020B0604020202020204" pitchFamily="34" charset="0"/>
              <a:cs typeface="Arial" panose="020B0604020202020204" pitchFamily="34" charset="0"/>
            </a:endParaRPr>
          </a:p>
        </p:txBody>
      </p:sp>
      <p:sp>
        <p:nvSpPr>
          <p:cNvPr id="9" name="TextBox 8"/>
          <p:cNvSpPr txBox="1"/>
          <p:nvPr/>
        </p:nvSpPr>
        <p:spPr>
          <a:xfrm>
            <a:off x="321728" y="1651000"/>
            <a:ext cx="12259735" cy="156966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smtClean="0">
                <a:latin typeface="Arial" panose="020B0604020202020204" pitchFamily="34" charset="0"/>
                <a:cs typeface="Arial" panose="020B0604020202020204" pitchFamily="34" charset="0"/>
              </a:rPr>
              <a:t>Payment Area vs Overall </a:t>
            </a:r>
          </a:p>
          <a:p>
            <a:pPr marL="285750" indent="-285750">
              <a:lnSpc>
                <a:spcPct val="150000"/>
              </a:lnSpc>
              <a:buFont typeface="Arial" panose="020B0604020202020204" pitchFamily="34" charset="0"/>
              <a:buChar char="•"/>
            </a:pPr>
            <a:r>
              <a:rPr lang="en-US" sz="1600" dirty="0" smtClean="0">
                <a:latin typeface="Arial" panose="020B0604020202020204" pitchFamily="34" charset="0"/>
                <a:cs typeface="Arial" panose="020B0604020202020204" pitchFamily="34" charset="0"/>
              </a:rPr>
              <a:t>% of Financial Assets vs GDP</a:t>
            </a:r>
          </a:p>
          <a:p>
            <a:pPr marL="285750" indent="-285750">
              <a:lnSpc>
                <a:spcPct val="150000"/>
              </a:lnSpc>
              <a:buFont typeface="Arial" panose="020B0604020202020204" pitchFamily="34" charset="0"/>
              <a:buChar char="•"/>
            </a:pPr>
            <a:r>
              <a:rPr lang="en-US" sz="1600" dirty="0" smtClean="0">
                <a:latin typeface="Arial" panose="020B0604020202020204" pitchFamily="34" charset="0"/>
                <a:cs typeface="Arial" panose="020B0604020202020204" pitchFamily="34" charset="0"/>
              </a:rPr>
              <a:t>Internet Access</a:t>
            </a:r>
          </a:p>
          <a:p>
            <a:pPr marL="285750" indent="-285750">
              <a:lnSpc>
                <a:spcPct val="150000"/>
              </a:lnSpc>
              <a:buFont typeface="Arial" panose="020B0604020202020204" pitchFamily="34" charset="0"/>
              <a:buChar char="•"/>
            </a:pPr>
            <a:r>
              <a:rPr lang="en-US" sz="1600" dirty="0" smtClean="0">
                <a:latin typeface="Arial" panose="020B0604020202020204" pitchFamily="34" charset="0"/>
                <a:cs typeface="Arial" panose="020B0604020202020204" pitchFamily="34" charset="0"/>
              </a:rPr>
              <a:t>Smart Phone Access</a:t>
            </a:r>
            <a:endParaRPr lang="en-US" sz="16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rotWithShape="1">
          <a:blip r:embed="rId3"/>
          <a:srcRect r="3759"/>
          <a:stretch/>
        </p:blipFill>
        <p:spPr>
          <a:xfrm>
            <a:off x="2328333" y="3199203"/>
            <a:ext cx="8915400" cy="14791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673947" y="3509723"/>
            <a:ext cx="1659468" cy="369332"/>
          </a:xfrm>
          <a:prstGeom prst="rect">
            <a:avLst/>
          </a:prstGeom>
          <a:noFill/>
        </p:spPr>
        <p:txBody>
          <a:bodyPr wrap="square" rtlCol="0">
            <a:spAutoFit/>
          </a:bodyPr>
          <a:lstStyle/>
          <a:p>
            <a:r>
              <a:rPr lang="en-US" b="1" dirty="0" smtClean="0"/>
              <a:t>Payment</a:t>
            </a:r>
            <a:endParaRPr lang="en-US" b="1" dirty="0"/>
          </a:p>
        </p:txBody>
      </p:sp>
      <p:sp>
        <p:nvSpPr>
          <p:cNvPr id="12" name="TextBox 11"/>
          <p:cNvSpPr txBox="1"/>
          <p:nvPr/>
        </p:nvSpPr>
        <p:spPr>
          <a:xfrm>
            <a:off x="673947" y="5095826"/>
            <a:ext cx="1659468" cy="369332"/>
          </a:xfrm>
          <a:prstGeom prst="rect">
            <a:avLst/>
          </a:prstGeom>
          <a:noFill/>
        </p:spPr>
        <p:txBody>
          <a:bodyPr wrap="square" rtlCol="0">
            <a:spAutoFit/>
          </a:bodyPr>
          <a:lstStyle/>
          <a:p>
            <a:r>
              <a:rPr lang="en-US" b="1" dirty="0" smtClean="0"/>
              <a:t>Overall</a:t>
            </a:r>
            <a:endParaRPr lang="en-US" b="1" dirty="0"/>
          </a:p>
        </p:txBody>
      </p:sp>
      <p:sp>
        <p:nvSpPr>
          <p:cNvPr id="13" name="TextBox 12"/>
          <p:cNvSpPr txBox="1"/>
          <p:nvPr/>
        </p:nvSpPr>
        <p:spPr>
          <a:xfrm>
            <a:off x="119267" y="6308035"/>
            <a:ext cx="10959549" cy="276999"/>
          </a:xfrm>
          <a:prstGeom prst="rect">
            <a:avLst/>
          </a:prstGeom>
          <a:noFill/>
        </p:spPr>
        <p:txBody>
          <a:bodyPr wrap="square" rtlCol="0">
            <a:spAutoFit/>
          </a:bodyPr>
          <a:lstStyle/>
          <a:p>
            <a:r>
              <a:rPr lang="zh-CN" altLang="en-US" sz="1200" i="1" dirty="0" smtClean="0"/>
              <a:t>来源：</a:t>
            </a:r>
            <a:r>
              <a:rPr lang="en-US" altLang="zh-CN" sz="1200" i="1" dirty="0" err="1" smtClean="0"/>
              <a:t>FinTech</a:t>
            </a:r>
            <a:r>
              <a:rPr lang="en-US" altLang="zh-CN" sz="1200" i="1" dirty="0" smtClean="0"/>
              <a:t> Industry Overview 2016, </a:t>
            </a:r>
            <a:r>
              <a:rPr lang="en-US" altLang="zh-CN" sz="1200" i="1" dirty="0" err="1" smtClean="0"/>
              <a:t>SparkLabs</a:t>
            </a:r>
            <a:r>
              <a:rPr lang="en-US" altLang="zh-CN" sz="1200" i="1" dirty="0" smtClean="0"/>
              <a:t> Global Ventures</a:t>
            </a:r>
            <a:endParaRPr lang="zh-CN" altLang="en-US" sz="1200" i="1" dirty="0"/>
          </a:p>
        </p:txBody>
      </p:sp>
    </p:spTree>
    <p:extLst>
      <p:ext uri="{BB962C8B-B14F-4D97-AF65-F5344CB8AC3E}">
        <p14:creationId xmlns="" xmlns:p14="http://schemas.microsoft.com/office/powerpoint/2010/main" val="176009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5532" y="508001"/>
            <a:ext cx="12259735" cy="584775"/>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Major Fintech Companies – </a:t>
            </a:r>
            <a:r>
              <a:rPr lang="en-US" sz="2800" b="1" dirty="0">
                <a:latin typeface="Arial" panose="020B0604020202020204" pitchFamily="34" charset="0"/>
                <a:cs typeface="Arial" panose="020B0604020202020204" pitchFamily="34" charset="0"/>
              </a:rPr>
              <a:t>US Consumer Lending Startups</a:t>
            </a:r>
          </a:p>
        </p:txBody>
      </p:sp>
      <p:graphicFrame>
        <p:nvGraphicFramePr>
          <p:cNvPr id="13" name="Table 12"/>
          <p:cNvGraphicFramePr>
            <a:graphicFrameLocks noGrp="1"/>
          </p:cNvGraphicFramePr>
          <p:nvPr>
            <p:extLst>
              <p:ext uri="{D42A27DB-BD31-4B8C-83A1-F6EECF244321}">
                <p14:modId xmlns="" xmlns:p14="http://schemas.microsoft.com/office/powerpoint/2010/main" val="4198249890"/>
              </p:ext>
            </p:extLst>
          </p:nvPr>
        </p:nvGraphicFramePr>
        <p:xfrm>
          <a:off x="372533" y="1202264"/>
          <a:ext cx="10981267" cy="4724402"/>
        </p:xfrm>
        <a:graphic>
          <a:graphicData uri="http://schemas.openxmlformats.org/drawingml/2006/table">
            <a:tbl>
              <a:tblPr firstRow="1" bandRow="1">
                <a:tableStyleId>{5C22544A-7EE6-4342-B048-85BDC9FD1C3A}</a:tableStyleId>
              </a:tblPr>
              <a:tblGrid>
                <a:gridCol w="1812181"/>
                <a:gridCol w="7805953"/>
                <a:gridCol w="1363133"/>
              </a:tblGrid>
              <a:tr h="875189">
                <a:tc>
                  <a:txBody>
                    <a:bodyPr/>
                    <a:lstStyle/>
                    <a:p>
                      <a:pPr algn="ctr"/>
                      <a:r>
                        <a:rPr lang="en-US" sz="2400" dirty="0" smtClean="0"/>
                        <a:t>Compan</a:t>
                      </a:r>
                      <a:r>
                        <a:rPr lang="en-US" sz="2400" baseline="0" dirty="0" smtClean="0"/>
                        <a:t>y Name</a:t>
                      </a:r>
                      <a:endParaRPr lang="en-US" sz="2400" dirty="0"/>
                    </a:p>
                  </a:txBody>
                  <a:tcPr anchor="ctr"/>
                </a:tc>
                <a:tc>
                  <a:txBody>
                    <a:bodyPr/>
                    <a:lstStyle/>
                    <a:p>
                      <a:pPr algn="ctr"/>
                      <a:r>
                        <a:rPr lang="en-US" sz="2400" dirty="0" smtClean="0"/>
                        <a:t>Business</a:t>
                      </a:r>
                      <a:r>
                        <a:rPr lang="en-US" sz="2400" baseline="0" dirty="0" smtClean="0"/>
                        <a:t> Outlines</a:t>
                      </a:r>
                      <a:endParaRPr lang="en-US" sz="2400" dirty="0"/>
                    </a:p>
                  </a:txBody>
                  <a:tcPr anchor="ctr"/>
                </a:tc>
                <a:tc>
                  <a:txBody>
                    <a:bodyPr/>
                    <a:lstStyle/>
                    <a:p>
                      <a:pPr algn="ctr"/>
                      <a:r>
                        <a:rPr lang="en-US" sz="2400" dirty="0" smtClean="0"/>
                        <a:t>Funding</a:t>
                      </a:r>
                      <a:endParaRPr lang="en-US" sz="2400" dirty="0"/>
                    </a:p>
                  </a:txBody>
                  <a:tcPr anchor="ctr"/>
                </a:tc>
              </a:tr>
              <a:tr h="1283071">
                <a:tc>
                  <a:txBody>
                    <a:bodyPr/>
                    <a:lstStyle/>
                    <a:p>
                      <a:r>
                        <a:rPr lang="en-US" sz="1800" b="1" i="0" kern="1200" dirty="0" err="1" smtClean="0">
                          <a:solidFill>
                            <a:schemeClr val="dk1"/>
                          </a:solidFill>
                          <a:effectLst/>
                          <a:latin typeface="+mn-lt"/>
                          <a:ea typeface="+mn-ea"/>
                          <a:cs typeface="+mn-cs"/>
                        </a:rPr>
                        <a:t>SoFi</a:t>
                      </a:r>
                      <a:endParaRPr lang="en-US" sz="1800" b="1" i="0" kern="1200" dirty="0" smtClean="0">
                        <a:solidFill>
                          <a:schemeClr val="dk1"/>
                        </a:solidFill>
                        <a:effectLst/>
                        <a:latin typeface="+mn-lt"/>
                        <a:ea typeface="+mn-ea"/>
                        <a:cs typeface="+mn-cs"/>
                      </a:endParaRPr>
                    </a:p>
                    <a:p>
                      <a:r>
                        <a:rPr lang="en-US" sz="1400" b="0" i="0" kern="1200" dirty="0" smtClean="0">
                          <a:solidFill>
                            <a:schemeClr val="dk1"/>
                          </a:solidFill>
                          <a:effectLst/>
                          <a:latin typeface="+mn-lt"/>
                          <a:ea typeface="+mn-ea"/>
                          <a:cs typeface="+mn-cs"/>
                        </a:rPr>
                        <a:t>[San Francisco, 2011]</a:t>
                      </a:r>
                      <a:endParaRPr lang="en-US" sz="1400" dirty="0"/>
                    </a:p>
                  </a:txBody>
                  <a:tcPr anchor="ctr"/>
                </a:tc>
                <a:tc>
                  <a:txBody>
                    <a:bodyPr/>
                    <a:lstStyle/>
                    <a:p>
                      <a:r>
                        <a:rPr lang="en-US" sz="1200" b="0" i="0" kern="1200" dirty="0" err="1" smtClean="0">
                          <a:solidFill>
                            <a:schemeClr val="dk1"/>
                          </a:solidFill>
                          <a:effectLst/>
                          <a:latin typeface="+mn-lt"/>
                          <a:ea typeface="+mn-ea"/>
                          <a:cs typeface="+mn-cs"/>
                        </a:rPr>
                        <a:t>SoFi</a:t>
                      </a:r>
                      <a:r>
                        <a:rPr lang="en-US" sz="1200" b="0" i="0" kern="1200" dirty="0" smtClean="0">
                          <a:solidFill>
                            <a:schemeClr val="dk1"/>
                          </a:solidFill>
                          <a:effectLst/>
                          <a:latin typeface="+mn-lt"/>
                          <a:ea typeface="+mn-ea"/>
                          <a:cs typeface="+mn-cs"/>
                        </a:rPr>
                        <a:t> is a marketplace that connects alumni borrowers and investors for reﬁnancing private and federal student loans. Investors get market returns, while borrowers get lower interest rates. Beneﬁts like events, career advising, seed funding and professional mentorship deliver value beyond a traditional bank. Also offers mortgages, mortgage reﬁnancing, and personal loans. Soﬁ has as over $7B in loans issued and more than 12k members.</a:t>
                      </a:r>
                      <a:endParaRPr lang="en-US" sz="1200" dirty="0"/>
                    </a:p>
                  </a:txBody>
                  <a:tcPr anchor="ctr"/>
                </a:tc>
                <a:tc>
                  <a:txBody>
                    <a:bodyPr/>
                    <a:lstStyle/>
                    <a:p>
                      <a:pPr algn="ctr"/>
                      <a:r>
                        <a:rPr lang="en-US" sz="1600" b="1" i="0" kern="1200" dirty="0" smtClean="0">
                          <a:solidFill>
                            <a:schemeClr val="dk1"/>
                          </a:solidFill>
                          <a:effectLst/>
                          <a:latin typeface="+mn-lt"/>
                          <a:ea typeface="+mn-ea"/>
                          <a:cs typeface="+mn-cs"/>
                        </a:rPr>
                        <a:t>$1.5 B</a:t>
                      </a:r>
                      <a:endParaRPr lang="en-US" sz="1600" b="1" dirty="0"/>
                    </a:p>
                  </a:txBody>
                  <a:tcPr anchor="ctr"/>
                </a:tc>
              </a:tr>
              <a:tr h="1283071">
                <a:tc>
                  <a:txBody>
                    <a:bodyPr/>
                    <a:lstStyle/>
                    <a:p>
                      <a:r>
                        <a:rPr lang="en-US" sz="1800" b="1" i="0" kern="1200" dirty="0" smtClean="0">
                          <a:solidFill>
                            <a:schemeClr val="dk1"/>
                          </a:solidFill>
                          <a:effectLst/>
                          <a:latin typeface="+mn-lt"/>
                          <a:ea typeface="+mn-ea"/>
                          <a:cs typeface="+mn-cs"/>
                        </a:rPr>
                        <a:t>Avant</a:t>
                      </a:r>
                    </a:p>
                    <a:p>
                      <a:r>
                        <a:rPr lang="en-US" sz="1400" b="0" i="0" kern="1200" dirty="0" smtClean="0">
                          <a:solidFill>
                            <a:schemeClr val="dk1"/>
                          </a:solidFill>
                          <a:effectLst/>
                          <a:latin typeface="+mn-lt"/>
                          <a:ea typeface="+mn-ea"/>
                          <a:cs typeface="+mn-cs"/>
                        </a:rPr>
                        <a:t>[Chicago, 2012]</a:t>
                      </a:r>
                      <a:endParaRPr lang="en-US" sz="1400" dirty="0"/>
                    </a:p>
                  </a:txBody>
                  <a:tcPr anchor="ctr"/>
                </a:tc>
                <a:tc>
                  <a:txBody>
                    <a:bodyPr/>
                    <a:lstStyle/>
                    <a:p>
                      <a:r>
                        <a:rPr lang="en-US" sz="1200" b="0" i="0" kern="1200" dirty="0" smtClean="0">
                          <a:solidFill>
                            <a:schemeClr val="dk1"/>
                          </a:solidFill>
                          <a:effectLst/>
                          <a:latin typeface="+mn-lt"/>
                          <a:ea typeface="+mn-ea"/>
                          <a:cs typeface="+mn-cs"/>
                        </a:rPr>
                        <a:t>Avant is an online personal lending platform. It screens applications borrowers on the basis of FICO </a:t>
                      </a:r>
                      <a:r>
                        <a:rPr lang="en-US" sz="1200" b="0" i="0" kern="1200" dirty="0" err="1" smtClean="0">
                          <a:solidFill>
                            <a:schemeClr val="dk1"/>
                          </a:solidFill>
                          <a:effectLst/>
                          <a:latin typeface="+mn-lt"/>
                          <a:ea typeface="+mn-ea"/>
                          <a:cs typeface="+mn-cs"/>
                        </a:rPr>
                        <a:t>scores.The</a:t>
                      </a:r>
                      <a:r>
                        <a:rPr lang="en-US" sz="1200" b="0" i="0" kern="1200" dirty="0" smtClean="0">
                          <a:solidFill>
                            <a:schemeClr val="dk1"/>
                          </a:solidFill>
                          <a:effectLst/>
                          <a:latin typeface="+mn-lt"/>
                          <a:ea typeface="+mn-ea"/>
                          <a:cs typeface="+mn-cs"/>
                        </a:rPr>
                        <a:t> amount of principal lent is arrived at by taking into account income levels, credit history scores, and other </a:t>
                      </a:r>
                      <a:r>
                        <a:rPr lang="en-US" sz="1200" b="0" i="0" kern="1200" dirty="0" err="1" smtClean="0">
                          <a:solidFill>
                            <a:schemeClr val="dk1"/>
                          </a:solidFill>
                          <a:effectLst/>
                          <a:latin typeface="+mn-lt"/>
                          <a:ea typeface="+mn-ea"/>
                          <a:cs typeface="+mn-cs"/>
                        </a:rPr>
                        <a:t>criteria.Avant</a:t>
                      </a:r>
                      <a:r>
                        <a:rPr lang="en-US" sz="1200" b="0" i="0" kern="1200" dirty="0" smtClean="0">
                          <a:solidFill>
                            <a:schemeClr val="dk1"/>
                          </a:solidFill>
                          <a:effectLst/>
                          <a:latin typeface="+mn-lt"/>
                          <a:ea typeface="+mn-ea"/>
                          <a:cs typeface="+mn-cs"/>
                        </a:rPr>
                        <a:t> operates in 46 U.S. states and in the United </a:t>
                      </a:r>
                      <a:r>
                        <a:rPr lang="en-US" sz="1200" b="0" i="0" kern="1200" dirty="0" err="1" smtClean="0">
                          <a:solidFill>
                            <a:schemeClr val="dk1"/>
                          </a:solidFill>
                          <a:effectLst/>
                          <a:latin typeface="+mn-lt"/>
                          <a:ea typeface="+mn-ea"/>
                          <a:cs typeface="+mn-cs"/>
                        </a:rPr>
                        <a:t>Kingdom.Avant</a:t>
                      </a:r>
                      <a:r>
                        <a:rPr lang="en-US" sz="1200" b="0" i="0" kern="1200" dirty="0" smtClean="0">
                          <a:solidFill>
                            <a:schemeClr val="dk1"/>
                          </a:solidFill>
                          <a:effectLst/>
                          <a:latin typeface="+mn-lt"/>
                          <a:ea typeface="+mn-ea"/>
                          <a:cs typeface="+mn-cs"/>
                        </a:rPr>
                        <a:t> Institutional Marketplace enables qualiﬁed institutional investors the ability to purchase loans originated through the Avant technology </a:t>
                      </a:r>
                      <a:r>
                        <a:rPr lang="en-US" sz="1200" b="0" i="0" kern="1200" dirty="0" err="1" smtClean="0">
                          <a:solidFill>
                            <a:schemeClr val="dk1"/>
                          </a:solidFill>
                          <a:effectLst/>
                          <a:latin typeface="+mn-lt"/>
                          <a:ea typeface="+mn-ea"/>
                          <a:cs typeface="+mn-cs"/>
                        </a:rPr>
                        <a:t>platform.The</a:t>
                      </a:r>
                      <a:r>
                        <a:rPr lang="en-US" sz="1200" b="0" i="0" kern="1200" dirty="0" smtClean="0">
                          <a:solidFill>
                            <a:schemeClr val="dk1"/>
                          </a:solidFill>
                          <a:effectLst/>
                          <a:latin typeface="+mn-lt"/>
                          <a:ea typeface="+mn-ea"/>
                          <a:cs typeface="+mn-cs"/>
                        </a:rPr>
                        <a:t> company has raised more than $1B in </a:t>
                      </a:r>
                      <a:r>
                        <a:rPr lang="en-US" sz="1200" b="0" i="0" kern="1200" dirty="0" err="1" smtClean="0">
                          <a:solidFill>
                            <a:schemeClr val="dk1"/>
                          </a:solidFill>
                          <a:effectLst/>
                          <a:latin typeface="+mn-lt"/>
                          <a:ea typeface="+mn-ea"/>
                          <a:cs typeface="+mn-cs"/>
                        </a:rPr>
                        <a:t>debt.The</a:t>
                      </a:r>
                      <a:r>
                        <a:rPr lang="en-US" sz="1200" b="0" i="0" kern="1200" dirty="0" smtClean="0">
                          <a:solidFill>
                            <a:schemeClr val="dk1"/>
                          </a:solidFill>
                          <a:effectLst/>
                          <a:latin typeface="+mn-lt"/>
                          <a:ea typeface="+mn-ea"/>
                          <a:cs typeface="+mn-cs"/>
                        </a:rPr>
                        <a:t> platform has lent 3 billion dollars between 450,000 borrowers.</a:t>
                      </a:r>
                      <a:endParaRPr lang="en-US" sz="1200" dirty="0"/>
                    </a:p>
                  </a:txBody>
                  <a:tcPr anchor="ctr"/>
                </a:tc>
                <a:tc>
                  <a:txBody>
                    <a:bodyPr/>
                    <a:lstStyle/>
                    <a:p>
                      <a:pPr algn="ctr"/>
                      <a:r>
                        <a:rPr lang="en-US" sz="1600" b="1" i="0" kern="1200" dirty="0" smtClean="0">
                          <a:solidFill>
                            <a:schemeClr val="dk1"/>
                          </a:solidFill>
                          <a:effectLst/>
                          <a:latin typeface="+mn-lt"/>
                          <a:ea typeface="+mn-ea"/>
                          <a:cs typeface="+mn-cs"/>
                        </a:rPr>
                        <a:t>$655M</a:t>
                      </a:r>
                      <a:endParaRPr lang="en-US" sz="1600" b="1" dirty="0"/>
                    </a:p>
                  </a:txBody>
                  <a:tcPr anchor="ctr"/>
                </a:tc>
              </a:tr>
              <a:tr h="1283071">
                <a:tc>
                  <a:txBody>
                    <a:bodyPr/>
                    <a:lstStyle/>
                    <a:p>
                      <a:r>
                        <a:rPr lang="en-US" sz="1800" b="1" i="0" kern="1200" dirty="0" smtClean="0">
                          <a:solidFill>
                            <a:schemeClr val="dk1"/>
                          </a:solidFill>
                          <a:effectLst/>
                          <a:latin typeface="+mn-lt"/>
                          <a:ea typeface="+mn-ea"/>
                          <a:cs typeface="+mn-cs"/>
                        </a:rPr>
                        <a:t>Affirm</a:t>
                      </a:r>
                    </a:p>
                    <a:p>
                      <a:r>
                        <a:rPr lang="en-US" sz="1400" b="0" i="0" kern="1200" dirty="0" smtClean="0">
                          <a:solidFill>
                            <a:schemeClr val="dk1"/>
                          </a:solidFill>
                          <a:effectLst/>
                          <a:latin typeface="+mn-lt"/>
                          <a:ea typeface="+mn-ea"/>
                          <a:cs typeface="+mn-cs"/>
                        </a:rPr>
                        <a:t>[San Francisco, 2012]</a:t>
                      </a:r>
                      <a:endParaRPr lang="en-US" sz="1400" dirty="0"/>
                    </a:p>
                  </a:txBody>
                  <a:tcPr anchor="ctr"/>
                </a:tc>
                <a:tc>
                  <a:txBody>
                    <a:bodyPr/>
                    <a:lstStyle/>
                    <a:p>
                      <a:r>
                        <a:rPr lang="en-US" sz="1200" b="0" i="0" kern="1200" dirty="0" smtClean="0">
                          <a:solidFill>
                            <a:schemeClr val="dk1"/>
                          </a:solidFill>
                          <a:effectLst/>
                          <a:latin typeface="+mn-lt"/>
                          <a:ea typeface="+mn-ea"/>
                          <a:cs typeface="+mn-cs"/>
                        </a:rPr>
                        <a:t>Afﬁrm is a millennial focused ﬁnancing platform offering Point of Sale loans to online shoppers. Its proprietary underwriting model processes borrower's data, sourced from merchant's website via an API, along with data points from alternative sources, like social networking websites, to arrive at a credit </a:t>
                      </a:r>
                      <a:r>
                        <a:rPr lang="en-US" sz="1200" b="0" i="0" kern="1200" dirty="0" err="1" smtClean="0">
                          <a:solidFill>
                            <a:schemeClr val="dk1"/>
                          </a:solidFill>
                          <a:effectLst/>
                          <a:latin typeface="+mn-lt"/>
                          <a:ea typeface="+mn-ea"/>
                          <a:cs typeface="+mn-cs"/>
                        </a:rPr>
                        <a:t>decision.The</a:t>
                      </a:r>
                      <a:r>
                        <a:rPr lang="en-US" sz="1200" b="0" i="0" kern="1200" dirty="0" smtClean="0">
                          <a:solidFill>
                            <a:schemeClr val="dk1"/>
                          </a:solidFill>
                          <a:effectLst/>
                          <a:latin typeface="+mn-lt"/>
                          <a:ea typeface="+mn-ea"/>
                          <a:cs typeface="+mn-cs"/>
                        </a:rPr>
                        <a:t> company monetizes from the interest charged on the loans and the processing fee charged from merchants. It also offers a single usage credit card which can be used at non-partner merchants' websites.</a:t>
                      </a:r>
                      <a:endParaRPr lang="en-US" sz="1200" dirty="0"/>
                    </a:p>
                  </a:txBody>
                  <a:tcPr anchor="ctr"/>
                </a:tc>
                <a:tc>
                  <a:txBody>
                    <a:bodyPr/>
                    <a:lstStyle/>
                    <a:p>
                      <a:pPr algn="ctr"/>
                      <a:r>
                        <a:rPr lang="en-US" sz="1600" b="1" dirty="0" smtClean="0"/>
                        <a:t>$420M</a:t>
                      </a:r>
                      <a:endParaRPr lang="en-US" sz="1600" b="1" dirty="0"/>
                    </a:p>
                  </a:txBody>
                  <a:tcPr anchor="ctr"/>
                </a:tc>
              </a:tr>
            </a:tbl>
          </a:graphicData>
        </a:graphic>
      </p:graphicFrame>
      <p:sp>
        <p:nvSpPr>
          <p:cNvPr id="4" name="TextBox 3"/>
          <p:cNvSpPr txBox="1"/>
          <p:nvPr/>
        </p:nvSpPr>
        <p:spPr>
          <a:xfrm>
            <a:off x="225283" y="6308035"/>
            <a:ext cx="10959549" cy="276999"/>
          </a:xfrm>
          <a:prstGeom prst="rect">
            <a:avLst/>
          </a:prstGeom>
          <a:noFill/>
        </p:spPr>
        <p:txBody>
          <a:bodyPr wrap="square" rtlCol="0">
            <a:spAutoFit/>
          </a:bodyPr>
          <a:lstStyle/>
          <a:p>
            <a:r>
              <a:rPr lang="zh-CN" altLang="en-US" sz="1200" i="1" dirty="0" smtClean="0"/>
              <a:t>来源：</a:t>
            </a:r>
            <a:r>
              <a:rPr lang="en-US" altLang="zh-CN" sz="1200" i="1" dirty="0" err="1" smtClean="0"/>
              <a:t>FinTech</a:t>
            </a:r>
            <a:r>
              <a:rPr lang="en-US" altLang="zh-CN" sz="1200" i="1" dirty="0" smtClean="0"/>
              <a:t> Industry Overview 2016, </a:t>
            </a:r>
            <a:r>
              <a:rPr lang="en-US" altLang="zh-CN" sz="1200" i="1" dirty="0" err="1" smtClean="0"/>
              <a:t>SparkLabs</a:t>
            </a:r>
            <a:r>
              <a:rPr lang="en-US" altLang="zh-CN" sz="1200" i="1" dirty="0" smtClean="0"/>
              <a:t> Global Ventures</a:t>
            </a:r>
            <a:endParaRPr lang="zh-CN" altLang="en-US" sz="1200" i="1" dirty="0"/>
          </a:p>
        </p:txBody>
      </p:sp>
    </p:spTree>
    <p:extLst>
      <p:ext uri="{BB962C8B-B14F-4D97-AF65-F5344CB8AC3E}">
        <p14:creationId xmlns="" xmlns:p14="http://schemas.microsoft.com/office/powerpoint/2010/main" val="2582423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70932" y="508001"/>
            <a:ext cx="12259735" cy="584775"/>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Major Fintech Companies -- </a:t>
            </a:r>
            <a:r>
              <a:rPr lang="en-US" sz="2800" b="1" dirty="0">
                <a:latin typeface="Arial" panose="020B0604020202020204" pitchFamily="34" charset="0"/>
                <a:cs typeface="Arial" panose="020B0604020202020204" pitchFamily="34" charset="0"/>
              </a:rPr>
              <a:t>US Consumer Lending Startups</a:t>
            </a:r>
          </a:p>
        </p:txBody>
      </p:sp>
      <p:graphicFrame>
        <p:nvGraphicFramePr>
          <p:cNvPr id="13" name="Table 12"/>
          <p:cNvGraphicFramePr>
            <a:graphicFrameLocks noGrp="1"/>
          </p:cNvGraphicFramePr>
          <p:nvPr>
            <p:extLst>
              <p:ext uri="{D42A27DB-BD31-4B8C-83A1-F6EECF244321}">
                <p14:modId xmlns="" xmlns:p14="http://schemas.microsoft.com/office/powerpoint/2010/main" val="2353364329"/>
              </p:ext>
            </p:extLst>
          </p:nvPr>
        </p:nvGraphicFramePr>
        <p:xfrm>
          <a:off x="372533" y="1202264"/>
          <a:ext cx="10981267" cy="4812931"/>
        </p:xfrm>
        <a:graphic>
          <a:graphicData uri="http://schemas.openxmlformats.org/drawingml/2006/table">
            <a:tbl>
              <a:tblPr firstRow="1" bandRow="1">
                <a:tableStyleId>{5C22544A-7EE6-4342-B048-85BDC9FD1C3A}</a:tableStyleId>
              </a:tblPr>
              <a:tblGrid>
                <a:gridCol w="1812181"/>
                <a:gridCol w="7805953"/>
                <a:gridCol w="1363133"/>
              </a:tblGrid>
              <a:tr h="875189">
                <a:tc>
                  <a:txBody>
                    <a:bodyPr/>
                    <a:lstStyle/>
                    <a:p>
                      <a:pPr algn="ctr"/>
                      <a:r>
                        <a:rPr lang="en-US" sz="2400" dirty="0" smtClean="0"/>
                        <a:t>Compan</a:t>
                      </a:r>
                      <a:r>
                        <a:rPr lang="en-US" sz="2400" baseline="0" dirty="0" smtClean="0"/>
                        <a:t>y Name</a:t>
                      </a:r>
                      <a:endParaRPr lang="en-US" sz="2400" dirty="0"/>
                    </a:p>
                  </a:txBody>
                  <a:tcPr anchor="ctr"/>
                </a:tc>
                <a:tc>
                  <a:txBody>
                    <a:bodyPr/>
                    <a:lstStyle/>
                    <a:p>
                      <a:pPr algn="ctr"/>
                      <a:r>
                        <a:rPr lang="en-US" sz="2400" dirty="0" smtClean="0"/>
                        <a:t>Business</a:t>
                      </a:r>
                      <a:r>
                        <a:rPr lang="en-US" sz="2400" baseline="0" dirty="0" smtClean="0"/>
                        <a:t> Outlines</a:t>
                      </a:r>
                      <a:endParaRPr lang="en-US" sz="2400" dirty="0"/>
                    </a:p>
                  </a:txBody>
                  <a:tcPr anchor="ctr"/>
                </a:tc>
                <a:tc>
                  <a:txBody>
                    <a:bodyPr/>
                    <a:lstStyle/>
                    <a:p>
                      <a:pPr algn="ctr"/>
                      <a:r>
                        <a:rPr lang="en-US" sz="2400" dirty="0" smtClean="0"/>
                        <a:t>Funding</a:t>
                      </a:r>
                      <a:endParaRPr lang="en-US" sz="2400" dirty="0"/>
                    </a:p>
                  </a:txBody>
                  <a:tcPr anchor="ctr"/>
                </a:tc>
              </a:tr>
              <a:tr h="1283071">
                <a:tc>
                  <a:txBody>
                    <a:bodyPr/>
                    <a:lstStyle/>
                    <a:p>
                      <a:pPr marL="0" algn="l" defTabSz="914400" rtl="0" eaLnBrk="1" latinLnBrk="0" hangingPunct="1"/>
                      <a:r>
                        <a:rPr lang="en-US" sz="1800" b="1" i="0" kern="1200" dirty="0" err="1" smtClean="0">
                          <a:solidFill>
                            <a:schemeClr val="dk1"/>
                          </a:solidFill>
                          <a:effectLst/>
                          <a:latin typeface="+mn-lt"/>
                          <a:ea typeface="+mn-ea"/>
                          <a:cs typeface="+mn-cs"/>
                        </a:rPr>
                        <a:t>LendUp</a:t>
                      </a:r>
                      <a:endParaRPr lang="en-US" sz="1800" b="1" i="0" kern="1200" dirty="0" smtClean="0">
                        <a:solidFill>
                          <a:schemeClr val="dk1"/>
                        </a:solidFill>
                        <a:effectLst/>
                        <a:latin typeface="+mn-lt"/>
                        <a:ea typeface="+mn-ea"/>
                        <a:cs typeface="+mn-cs"/>
                      </a:endParaRPr>
                    </a:p>
                    <a:p>
                      <a:pPr marL="0" algn="l" defTabSz="914400" rtl="0" eaLnBrk="1" latinLnBrk="0" hangingPunct="1"/>
                      <a:r>
                        <a:rPr lang="en-US" sz="1400" b="0" i="0" kern="1200" dirty="0" smtClean="0">
                          <a:solidFill>
                            <a:schemeClr val="dk1"/>
                          </a:solidFill>
                          <a:effectLst/>
                          <a:latin typeface="+mn-lt"/>
                          <a:ea typeface="+mn-ea"/>
                          <a:cs typeface="+mn-cs"/>
                        </a:rPr>
                        <a:t>[San Francisco, 2012]</a:t>
                      </a:r>
                      <a:endParaRPr lang="en-US" sz="1400" b="0" i="0" kern="1200" dirty="0">
                        <a:solidFill>
                          <a:schemeClr val="dk1"/>
                        </a:solidFill>
                        <a:effectLst/>
                        <a:latin typeface="+mn-lt"/>
                        <a:ea typeface="+mn-ea"/>
                        <a:cs typeface="+mn-cs"/>
                      </a:endParaRPr>
                    </a:p>
                  </a:txBody>
                  <a:tcPr anchor="ctr"/>
                </a:tc>
                <a:tc>
                  <a:txBody>
                    <a:bodyPr/>
                    <a:lstStyle/>
                    <a:p>
                      <a:r>
                        <a:rPr lang="en-US" sz="1200" b="0" i="0" kern="1200" dirty="0" err="1" smtClean="0">
                          <a:solidFill>
                            <a:schemeClr val="dk1"/>
                          </a:solidFill>
                          <a:effectLst/>
                          <a:latin typeface="+mn-lt"/>
                          <a:ea typeface="+mn-ea"/>
                          <a:cs typeface="+mn-cs"/>
                        </a:rPr>
                        <a:t>LendUp</a:t>
                      </a:r>
                      <a:r>
                        <a:rPr lang="en-US" sz="1200" b="0" i="0" kern="1200" dirty="0" smtClean="0">
                          <a:solidFill>
                            <a:schemeClr val="dk1"/>
                          </a:solidFill>
                          <a:effectLst/>
                          <a:latin typeface="+mn-lt"/>
                          <a:ea typeface="+mn-ea"/>
                          <a:cs typeface="+mn-cs"/>
                        </a:rPr>
                        <a:t> is a direct lender and has created a product that allows small-dollar loans as an opportunity for consumers to build credit and move up the ﬁnancial ladder. Consumers who have poor or no credit can apply for and receive small-dollar, short-term loans. </a:t>
                      </a:r>
                      <a:r>
                        <a:rPr lang="en-US" sz="1200" b="0" i="0" kern="1200" dirty="0" err="1" smtClean="0">
                          <a:solidFill>
                            <a:schemeClr val="dk1"/>
                          </a:solidFill>
                          <a:effectLst/>
                          <a:latin typeface="+mn-lt"/>
                          <a:ea typeface="+mn-ea"/>
                          <a:cs typeface="+mn-cs"/>
                        </a:rPr>
                        <a:t>LendUp</a:t>
                      </a:r>
                      <a:r>
                        <a:rPr lang="en-US" sz="1200" b="0" i="0" kern="1200" dirty="0" smtClean="0">
                          <a:solidFill>
                            <a:schemeClr val="dk1"/>
                          </a:solidFill>
                          <a:effectLst/>
                          <a:latin typeface="+mn-lt"/>
                          <a:ea typeface="+mn-ea"/>
                          <a:cs typeface="+mn-cs"/>
                        </a:rPr>
                        <a:t> uses big data to do instant risk analysis and evaluate credit worthiness. Incubated at Y </a:t>
                      </a:r>
                      <a:r>
                        <a:rPr lang="en-US" sz="1200" b="0" i="0" kern="1200" dirty="0" err="1" smtClean="0">
                          <a:solidFill>
                            <a:schemeClr val="dk1"/>
                          </a:solidFill>
                          <a:effectLst/>
                          <a:latin typeface="+mn-lt"/>
                          <a:ea typeface="+mn-ea"/>
                          <a:cs typeface="+mn-cs"/>
                        </a:rPr>
                        <a:t>Combinator</a:t>
                      </a:r>
                      <a:r>
                        <a:rPr lang="en-US" sz="1200" b="0" i="0" kern="1200" dirty="0" smtClean="0">
                          <a:solidFill>
                            <a:schemeClr val="dk1"/>
                          </a:solidFill>
                          <a:effectLst/>
                          <a:latin typeface="+mn-lt"/>
                          <a:ea typeface="+mn-ea"/>
                          <a:cs typeface="+mn-cs"/>
                        </a:rPr>
                        <a:t> in Winter 2012. In April 2014 it launched its API using which other companies and organizations can integrate </a:t>
                      </a:r>
                      <a:r>
                        <a:rPr lang="en-US" sz="1200" b="0" i="0" kern="1200" dirty="0" err="1" smtClean="0">
                          <a:solidFill>
                            <a:schemeClr val="dk1"/>
                          </a:solidFill>
                          <a:effectLst/>
                          <a:latin typeface="+mn-lt"/>
                          <a:ea typeface="+mn-ea"/>
                          <a:cs typeface="+mn-cs"/>
                        </a:rPr>
                        <a:t>LendUp’s</a:t>
                      </a:r>
                      <a:r>
                        <a:rPr lang="en-US" sz="1200" b="0" i="0" kern="1200" dirty="0" smtClean="0">
                          <a:solidFill>
                            <a:schemeClr val="dk1"/>
                          </a:solidFill>
                          <a:effectLst/>
                          <a:latin typeface="+mn-lt"/>
                          <a:ea typeface="+mn-ea"/>
                          <a:cs typeface="+mn-cs"/>
                        </a:rPr>
                        <a:t> loan-processing tools into their own product, or even build their own ﬁnancial and loan service with a white-label option. In 2015, the L Card, a credit card business, launched in beta.</a:t>
                      </a:r>
                      <a:endParaRPr lang="en-US" sz="1200" dirty="0"/>
                    </a:p>
                  </a:txBody>
                  <a:tcPr anchor="ctr"/>
                </a:tc>
                <a:tc>
                  <a:txBody>
                    <a:bodyPr/>
                    <a:lstStyle/>
                    <a:p>
                      <a:pPr algn="ctr"/>
                      <a:r>
                        <a:rPr lang="en-US" sz="1600" b="1" i="0" kern="1200" dirty="0" smtClean="0">
                          <a:solidFill>
                            <a:schemeClr val="dk1"/>
                          </a:solidFill>
                          <a:effectLst/>
                          <a:latin typeface="+mn-lt"/>
                          <a:ea typeface="+mn-ea"/>
                          <a:cs typeface="+mn-cs"/>
                        </a:rPr>
                        <a:t>$164M</a:t>
                      </a:r>
                      <a:endParaRPr lang="en-US" sz="1600" b="1" dirty="0"/>
                    </a:p>
                  </a:txBody>
                  <a:tcPr anchor="ctr"/>
                </a:tc>
              </a:tr>
              <a:tr h="1283071">
                <a:tc>
                  <a:txBody>
                    <a:bodyPr/>
                    <a:lstStyle/>
                    <a:p>
                      <a:r>
                        <a:rPr lang="en-US" sz="1800" b="1" i="0" kern="1200" dirty="0" err="1" smtClean="0">
                          <a:solidFill>
                            <a:schemeClr val="dk1"/>
                          </a:solidFill>
                          <a:effectLst/>
                          <a:latin typeface="+mn-lt"/>
                          <a:ea typeface="+mn-ea"/>
                          <a:cs typeface="+mn-cs"/>
                        </a:rPr>
                        <a:t>CommonBond</a:t>
                      </a:r>
                      <a:endParaRPr lang="en-US" sz="1800" b="1" i="0" kern="1200" dirty="0" smtClean="0">
                        <a:solidFill>
                          <a:schemeClr val="dk1"/>
                        </a:solidFill>
                        <a:effectLst/>
                        <a:latin typeface="+mn-lt"/>
                        <a:ea typeface="+mn-ea"/>
                        <a:cs typeface="+mn-cs"/>
                      </a:endParaRPr>
                    </a:p>
                    <a:p>
                      <a:r>
                        <a:rPr lang="en-US" sz="1400" b="0" i="0" kern="1200" dirty="0" smtClean="0">
                          <a:solidFill>
                            <a:schemeClr val="dk1"/>
                          </a:solidFill>
                          <a:effectLst/>
                          <a:latin typeface="+mn-lt"/>
                          <a:ea typeface="+mn-ea"/>
                          <a:cs typeface="+mn-cs"/>
                        </a:rPr>
                        <a:t>[Brooklyn, 2011]</a:t>
                      </a:r>
                      <a:endParaRPr lang="en-US" sz="1400" dirty="0"/>
                    </a:p>
                  </a:txBody>
                  <a:tcPr anchor="ctr"/>
                </a:tc>
                <a:tc>
                  <a:txBody>
                    <a:bodyPr/>
                    <a:lstStyle/>
                    <a:p>
                      <a:r>
                        <a:rPr lang="en-US" sz="1200" b="0" i="0" kern="1200" dirty="0" err="1" smtClean="0">
                          <a:solidFill>
                            <a:schemeClr val="dk1"/>
                          </a:solidFill>
                          <a:effectLst/>
                          <a:latin typeface="+mn-lt"/>
                          <a:ea typeface="+mn-ea"/>
                          <a:cs typeface="+mn-cs"/>
                        </a:rPr>
                        <a:t>CommonBond</a:t>
                      </a:r>
                      <a:r>
                        <a:rPr lang="en-US" sz="1200" b="0" i="0" kern="1200" dirty="0" smtClean="0">
                          <a:solidFill>
                            <a:schemeClr val="dk1"/>
                          </a:solidFill>
                          <a:effectLst/>
                          <a:latin typeface="+mn-lt"/>
                          <a:ea typeface="+mn-ea"/>
                          <a:cs typeface="+mn-cs"/>
                        </a:rPr>
                        <a:t> is a B2C lending marketplace that allows students to ﬁnance their education or reﬁnance their student loan </a:t>
                      </a:r>
                      <a:r>
                        <a:rPr lang="en-US" sz="1200" b="0" i="0" kern="1200" dirty="0" err="1" smtClean="0">
                          <a:solidFill>
                            <a:schemeClr val="dk1"/>
                          </a:solidFill>
                          <a:effectLst/>
                          <a:latin typeface="+mn-lt"/>
                          <a:ea typeface="+mn-ea"/>
                          <a:cs typeface="+mn-cs"/>
                        </a:rPr>
                        <a:t>debt.The</a:t>
                      </a:r>
                      <a:r>
                        <a:rPr lang="en-US" sz="1200" b="0" i="0" kern="1200" dirty="0" smtClean="0">
                          <a:solidFill>
                            <a:schemeClr val="dk1"/>
                          </a:solidFill>
                          <a:effectLst/>
                          <a:latin typeface="+mn-lt"/>
                          <a:ea typeface="+mn-ea"/>
                          <a:cs typeface="+mn-cs"/>
                        </a:rPr>
                        <a:t> principal amount available for borrowing extends up to $220,000, with ﬁxed and ﬂexible interest rates available for </a:t>
                      </a:r>
                      <a:r>
                        <a:rPr lang="en-US" sz="1200" b="0" i="0" kern="1200" dirty="0" err="1" smtClean="0">
                          <a:solidFill>
                            <a:schemeClr val="dk1"/>
                          </a:solidFill>
                          <a:effectLst/>
                          <a:latin typeface="+mn-lt"/>
                          <a:ea typeface="+mn-ea"/>
                          <a:cs typeface="+mn-cs"/>
                        </a:rPr>
                        <a:t>repayments.The</a:t>
                      </a:r>
                      <a:r>
                        <a:rPr lang="en-US" sz="1200" b="0" i="0" kern="1200" dirty="0" smtClean="0">
                          <a:solidFill>
                            <a:schemeClr val="dk1"/>
                          </a:solidFill>
                          <a:effectLst/>
                          <a:latin typeface="+mn-lt"/>
                          <a:ea typeface="+mn-ea"/>
                          <a:cs typeface="+mn-cs"/>
                        </a:rPr>
                        <a:t> portal charges no fee for prepayment of the amount.</a:t>
                      </a:r>
                      <a:endParaRPr lang="en-US" sz="1200" dirty="0"/>
                    </a:p>
                  </a:txBody>
                  <a:tcPr anchor="ctr"/>
                </a:tc>
                <a:tc>
                  <a:txBody>
                    <a:bodyPr/>
                    <a:lstStyle/>
                    <a:p>
                      <a:pPr algn="ctr"/>
                      <a:r>
                        <a:rPr lang="en-US" sz="1600" b="1" i="0" kern="1200" dirty="0" smtClean="0">
                          <a:solidFill>
                            <a:schemeClr val="dk1"/>
                          </a:solidFill>
                          <a:effectLst/>
                          <a:latin typeface="+mn-lt"/>
                          <a:ea typeface="+mn-ea"/>
                          <a:cs typeface="+mn-cs"/>
                        </a:rPr>
                        <a:t>$147M</a:t>
                      </a:r>
                      <a:endParaRPr lang="en-US" sz="1600" b="1" dirty="0"/>
                    </a:p>
                  </a:txBody>
                  <a:tcPr anchor="ctr"/>
                </a:tc>
              </a:tr>
              <a:tr h="1283071">
                <a:tc>
                  <a:txBody>
                    <a:bodyPr/>
                    <a:lstStyle/>
                    <a:p>
                      <a:r>
                        <a:rPr lang="en-US" sz="1800" b="1" i="0" kern="1200" dirty="0" smtClean="0">
                          <a:solidFill>
                            <a:schemeClr val="dk1"/>
                          </a:solidFill>
                          <a:effectLst/>
                          <a:latin typeface="+mn-lt"/>
                          <a:ea typeface="+mn-ea"/>
                          <a:cs typeface="+mn-cs"/>
                        </a:rPr>
                        <a:t>Earnest</a:t>
                      </a:r>
                    </a:p>
                    <a:p>
                      <a:r>
                        <a:rPr lang="en-US" sz="1400" b="0" i="0" kern="1200" dirty="0" smtClean="0">
                          <a:solidFill>
                            <a:schemeClr val="dk1"/>
                          </a:solidFill>
                          <a:effectLst/>
                          <a:latin typeface="+mn-lt"/>
                          <a:ea typeface="+mn-ea"/>
                          <a:cs typeface="+mn-cs"/>
                        </a:rPr>
                        <a:t>[San Francisco, 2013]</a:t>
                      </a:r>
                      <a:endParaRPr lang="en-US" sz="1400" dirty="0"/>
                    </a:p>
                  </a:txBody>
                  <a:tcPr anchor="ctr"/>
                </a:tc>
                <a:tc>
                  <a:txBody>
                    <a:bodyPr/>
                    <a:lstStyle/>
                    <a:p>
                      <a:r>
                        <a:rPr lang="en-US" sz="1200" b="0" i="0" kern="1200" dirty="0" smtClean="0">
                          <a:solidFill>
                            <a:schemeClr val="dk1"/>
                          </a:solidFill>
                          <a:effectLst/>
                          <a:latin typeface="+mn-lt"/>
                          <a:ea typeface="+mn-ea"/>
                          <a:cs typeface="+mn-cs"/>
                        </a:rPr>
                        <a:t>Earnest is a lending platform for students that provides an opportunity to lower education debt. The platform offers loans that have ﬂexible terms such as unemployment protection, an option to switch between ﬁxed and variable rates, and deferring payments to a later date in the investment term. The portal does not charge any origination or prepayment fees, and claims to earn its revenue from the interest charged. It also offers personal loans for various reasons like career development, vacations, wedding rings etc.</a:t>
                      </a:r>
                      <a:r>
                        <a:rPr lang="en-US" sz="1800" b="0" i="0" kern="1200" dirty="0" smtClean="0">
                          <a:solidFill>
                            <a:schemeClr val="dk1"/>
                          </a:solidFill>
                          <a:effectLst/>
                          <a:latin typeface="+mn-lt"/>
                          <a:ea typeface="+mn-ea"/>
                          <a:cs typeface="+mn-cs"/>
                        </a:rPr>
                        <a:t> </a:t>
                      </a:r>
                      <a:endParaRPr lang="en-US" sz="1200" dirty="0"/>
                    </a:p>
                  </a:txBody>
                  <a:tcPr anchor="ctr"/>
                </a:tc>
                <a:tc>
                  <a:txBody>
                    <a:bodyPr/>
                    <a:lstStyle/>
                    <a:p>
                      <a:pPr algn="ctr"/>
                      <a:r>
                        <a:rPr lang="en-US" sz="1600" b="1" dirty="0" smtClean="0"/>
                        <a:t>$107M</a:t>
                      </a:r>
                      <a:endParaRPr lang="en-US" sz="1600" b="1" dirty="0"/>
                    </a:p>
                  </a:txBody>
                  <a:tcPr anchor="ctr"/>
                </a:tc>
              </a:tr>
            </a:tbl>
          </a:graphicData>
        </a:graphic>
      </p:graphicFrame>
      <p:sp>
        <p:nvSpPr>
          <p:cNvPr id="4" name="TextBox 3"/>
          <p:cNvSpPr txBox="1"/>
          <p:nvPr/>
        </p:nvSpPr>
        <p:spPr>
          <a:xfrm>
            <a:off x="225283" y="6308035"/>
            <a:ext cx="10959549" cy="276999"/>
          </a:xfrm>
          <a:prstGeom prst="rect">
            <a:avLst/>
          </a:prstGeom>
          <a:noFill/>
        </p:spPr>
        <p:txBody>
          <a:bodyPr wrap="square" rtlCol="0">
            <a:spAutoFit/>
          </a:bodyPr>
          <a:lstStyle/>
          <a:p>
            <a:r>
              <a:rPr lang="zh-CN" altLang="en-US" sz="1200" i="1" dirty="0" smtClean="0"/>
              <a:t>来源：</a:t>
            </a:r>
            <a:r>
              <a:rPr lang="en-US" altLang="zh-CN" sz="1200" i="1" dirty="0" err="1" smtClean="0"/>
              <a:t>FinTech</a:t>
            </a:r>
            <a:r>
              <a:rPr lang="en-US" altLang="zh-CN" sz="1200" i="1" dirty="0" smtClean="0"/>
              <a:t> Industry Overview 2016, </a:t>
            </a:r>
            <a:r>
              <a:rPr lang="en-US" altLang="zh-CN" sz="1200" i="1" dirty="0" err="1" smtClean="0"/>
              <a:t>SparkLabs</a:t>
            </a:r>
            <a:r>
              <a:rPr lang="en-US" altLang="zh-CN" sz="1200" i="1" dirty="0" smtClean="0"/>
              <a:t> Global Ventures</a:t>
            </a:r>
            <a:endParaRPr lang="zh-CN" altLang="en-US" sz="1200" i="1" dirty="0"/>
          </a:p>
        </p:txBody>
      </p:sp>
    </p:spTree>
    <p:extLst>
      <p:ext uri="{BB962C8B-B14F-4D97-AF65-F5344CB8AC3E}">
        <p14:creationId xmlns="" xmlns:p14="http://schemas.microsoft.com/office/powerpoint/2010/main" val="3888587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5532" y="508001"/>
            <a:ext cx="12259735" cy="584775"/>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Major Fintech Companies – </a:t>
            </a:r>
            <a:r>
              <a:rPr lang="en-US" sz="2800" b="1" dirty="0" smtClean="0">
                <a:latin typeface="Arial" panose="020B0604020202020204" pitchFamily="34" charset="0"/>
                <a:cs typeface="Arial" panose="020B0604020202020204" pitchFamily="34" charset="0"/>
              </a:rPr>
              <a:t>US </a:t>
            </a:r>
            <a:r>
              <a:rPr lang="en-US" sz="2800" b="1" dirty="0" err="1" smtClean="0">
                <a:latin typeface="Arial" panose="020B0604020202020204" pitchFamily="34" charset="0"/>
                <a:cs typeface="Arial" panose="020B0604020202020204" pitchFamily="34" charset="0"/>
              </a:rPr>
              <a:t>Robo</a:t>
            </a:r>
            <a:r>
              <a:rPr lang="en-US" sz="2800" b="1" dirty="0" smtClean="0">
                <a:latin typeface="Arial" panose="020B0604020202020204" pitchFamily="34" charset="0"/>
                <a:cs typeface="Arial" panose="020B0604020202020204" pitchFamily="34" charset="0"/>
              </a:rPr>
              <a:t> Advisor Startups</a:t>
            </a:r>
            <a:endParaRPr lang="en-US" sz="2600" b="1" dirty="0">
              <a:latin typeface="Arial" panose="020B0604020202020204" pitchFamily="34" charset="0"/>
              <a:cs typeface="Arial" panose="020B0604020202020204" pitchFamily="34" charset="0"/>
            </a:endParaRPr>
          </a:p>
        </p:txBody>
      </p:sp>
      <p:graphicFrame>
        <p:nvGraphicFramePr>
          <p:cNvPr id="13" name="Table 12"/>
          <p:cNvGraphicFramePr>
            <a:graphicFrameLocks noGrp="1"/>
          </p:cNvGraphicFramePr>
          <p:nvPr>
            <p:extLst>
              <p:ext uri="{D42A27DB-BD31-4B8C-83A1-F6EECF244321}">
                <p14:modId xmlns="" xmlns:p14="http://schemas.microsoft.com/office/powerpoint/2010/main" val="914671135"/>
              </p:ext>
            </p:extLst>
          </p:nvPr>
        </p:nvGraphicFramePr>
        <p:xfrm>
          <a:off x="372533" y="1202264"/>
          <a:ext cx="10981267" cy="5047059"/>
        </p:xfrm>
        <a:graphic>
          <a:graphicData uri="http://schemas.openxmlformats.org/drawingml/2006/table">
            <a:tbl>
              <a:tblPr firstRow="1" bandRow="1">
                <a:tableStyleId>{5C22544A-7EE6-4342-B048-85BDC9FD1C3A}</a:tableStyleId>
              </a:tblPr>
              <a:tblGrid>
                <a:gridCol w="1812181"/>
                <a:gridCol w="7805953"/>
                <a:gridCol w="1363133"/>
              </a:tblGrid>
              <a:tr h="717870">
                <a:tc>
                  <a:txBody>
                    <a:bodyPr/>
                    <a:lstStyle/>
                    <a:p>
                      <a:pPr algn="ctr"/>
                      <a:r>
                        <a:rPr lang="en-US" sz="2400" dirty="0" smtClean="0"/>
                        <a:t>Compan</a:t>
                      </a:r>
                      <a:r>
                        <a:rPr lang="en-US" sz="2400" baseline="0" dirty="0" smtClean="0"/>
                        <a:t>y Name</a:t>
                      </a:r>
                      <a:endParaRPr lang="en-US" sz="2400" dirty="0"/>
                    </a:p>
                  </a:txBody>
                  <a:tcPr anchor="ctr"/>
                </a:tc>
                <a:tc>
                  <a:txBody>
                    <a:bodyPr/>
                    <a:lstStyle/>
                    <a:p>
                      <a:pPr algn="ctr"/>
                      <a:r>
                        <a:rPr lang="en-US" sz="2400" dirty="0" smtClean="0"/>
                        <a:t>Business</a:t>
                      </a:r>
                      <a:r>
                        <a:rPr lang="en-US" sz="2400" baseline="0" dirty="0" smtClean="0"/>
                        <a:t> Outlines</a:t>
                      </a:r>
                      <a:endParaRPr lang="en-US" sz="2400" dirty="0"/>
                    </a:p>
                  </a:txBody>
                  <a:tcPr anchor="ctr"/>
                </a:tc>
                <a:tc>
                  <a:txBody>
                    <a:bodyPr/>
                    <a:lstStyle/>
                    <a:p>
                      <a:pPr algn="ctr"/>
                      <a:r>
                        <a:rPr lang="en-US" sz="2400" dirty="0" smtClean="0"/>
                        <a:t>Funding</a:t>
                      </a:r>
                      <a:endParaRPr lang="en-US" sz="2400" dirty="0"/>
                    </a:p>
                  </a:txBody>
                  <a:tcPr anchor="ctr"/>
                </a:tc>
              </a:tr>
              <a:tr h="1052433">
                <a:tc>
                  <a:txBody>
                    <a:bodyPr/>
                    <a:lstStyle/>
                    <a:p>
                      <a:r>
                        <a:rPr lang="en-US" sz="1800" b="1" i="0" kern="1200" dirty="0" smtClean="0">
                          <a:solidFill>
                            <a:schemeClr val="dk1"/>
                          </a:solidFill>
                          <a:effectLst/>
                          <a:latin typeface="+mn-lt"/>
                          <a:ea typeface="+mn-ea"/>
                          <a:cs typeface="+mn-cs"/>
                        </a:rPr>
                        <a:t>Betterment</a:t>
                      </a:r>
                    </a:p>
                    <a:p>
                      <a:r>
                        <a:rPr lang="en-US" sz="1400" b="0" i="0" kern="1200" dirty="0" smtClean="0">
                          <a:solidFill>
                            <a:schemeClr val="dk1"/>
                          </a:solidFill>
                          <a:effectLst/>
                          <a:latin typeface="+mn-lt"/>
                          <a:ea typeface="+mn-ea"/>
                          <a:cs typeface="+mn-cs"/>
                        </a:rPr>
                        <a:t>[New York, 2008]</a:t>
                      </a:r>
                      <a:endParaRPr lang="en-US" sz="1400" dirty="0"/>
                    </a:p>
                  </a:txBody>
                  <a:tcPr anchor="ctr"/>
                </a:tc>
                <a:tc>
                  <a:txBody>
                    <a:bodyPr/>
                    <a:lstStyle/>
                    <a:p>
                      <a:r>
                        <a:rPr lang="en-US" sz="1200" b="0" i="0" kern="1200" dirty="0" smtClean="0">
                          <a:solidFill>
                            <a:schemeClr val="dk1"/>
                          </a:solidFill>
                          <a:effectLst/>
                          <a:latin typeface="+mn-lt"/>
                          <a:ea typeface="+mn-ea"/>
                          <a:cs typeface="+mn-cs"/>
                        </a:rPr>
                        <a:t>Betterment is a goal-based online investment company that allows users to select how much they want invested in stock and Bonds ETFs. No minimum deposit to open an </a:t>
                      </a:r>
                      <a:r>
                        <a:rPr lang="en-US" sz="1200" b="0" i="0" kern="1200" dirty="0" err="1" smtClean="0">
                          <a:solidFill>
                            <a:schemeClr val="dk1"/>
                          </a:solidFill>
                          <a:effectLst/>
                          <a:latin typeface="+mn-lt"/>
                          <a:ea typeface="+mn-ea"/>
                          <a:cs typeface="+mn-cs"/>
                        </a:rPr>
                        <a:t>account.The</a:t>
                      </a:r>
                      <a:r>
                        <a:rPr lang="en-US" sz="1200" b="0" i="0" kern="1200" dirty="0" smtClean="0">
                          <a:solidFill>
                            <a:schemeClr val="dk1"/>
                          </a:solidFill>
                          <a:effectLst/>
                          <a:latin typeface="+mn-lt"/>
                          <a:ea typeface="+mn-ea"/>
                          <a:cs typeface="+mn-cs"/>
                        </a:rPr>
                        <a:t> management fees charged range from 0.15% to 0.35% based on the account </a:t>
                      </a:r>
                      <a:r>
                        <a:rPr lang="en-US" sz="1200" b="0" i="0" kern="1200" dirty="0" err="1" smtClean="0">
                          <a:solidFill>
                            <a:schemeClr val="dk1"/>
                          </a:solidFill>
                          <a:effectLst/>
                          <a:latin typeface="+mn-lt"/>
                          <a:ea typeface="+mn-ea"/>
                          <a:cs typeface="+mn-cs"/>
                        </a:rPr>
                        <a:t>balance.The</a:t>
                      </a:r>
                      <a:r>
                        <a:rPr lang="en-US" sz="1200" b="0" i="0" kern="1200" dirty="0" smtClean="0">
                          <a:solidFill>
                            <a:schemeClr val="dk1"/>
                          </a:solidFill>
                          <a:effectLst/>
                          <a:latin typeface="+mn-lt"/>
                          <a:ea typeface="+mn-ea"/>
                          <a:cs typeface="+mn-cs"/>
                        </a:rPr>
                        <a:t> company also offers a B2B2C platform for RIAs and a 401(K) investment platform. </a:t>
                      </a:r>
                      <a:endParaRPr lang="en-US" sz="1200" dirty="0"/>
                    </a:p>
                  </a:txBody>
                  <a:tcPr anchor="ctr"/>
                </a:tc>
                <a:tc>
                  <a:txBody>
                    <a:bodyPr/>
                    <a:lstStyle/>
                    <a:p>
                      <a:pPr algn="ctr"/>
                      <a:r>
                        <a:rPr lang="en-US" sz="1600" b="1" i="0" kern="1200" dirty="0" smtClean="0">
                          <a:solidFill>
                            <a:schemeClr val="dk1"/>
                          </a:solidFill>
                          <a:effectLst/>
                          <a:latin typeface="+mn-lt"/>
                          <a:ea typeface="+mn-ea"/>
                          <a:cs typeface="+mn-cs"/>
                        </a:rPr>
                        <a:t>$205M</a:t>
                      </a:r>
                      <a:endParaRPr lang="en-US" sz="1600" b="1" dirty="0"/>
                    </a:p>
                  </a:txBody>
                  <a:tcPr anchor="ctr"/>
                </a:tc>
              </a:tr>
              <a:tr h="1052433">
                <a:tc>
                  <a:txBody>
                    <a:bodyPr/>
                    <a:lstStyle/>
                    <a:p>
                      <a:r>
                        <a:rPr lang="en-US" sz="1800" b="1" i="0" kern="1200" dirty="0" err="1" smtClean="0">
                          <a:solidFill>
                            <a:schemeClr val="dk1"/>
                          </a:solidFill>
                          <a:effectLst/>
                          <a:latin typeface="+mn-lt"/>
                          <a:ea typeface="+mn-ea"/>
                          <a:cs typeface="+mn-cs"/>
                        </a:rPr>
                        <a:t>Wealthfront</a:t>
                      </a:r>
                      <a:endParaRPr lang="en-US" sz="1800" b="1" i="0" kern="1200" dirty="0" smtClean="0">
                        <a:solidFill>
                          <a:schemeClr val="dk1"/>
                        </a:solidFill>
                        <a:effectLst/>
                        <a:latin typeface="+mn-lt"/>
                        <a:ea typeface="+mn-ea"/>
                        <a:cs typeface="+mn-cs"/>
                      </a:endParaRPr>
                    </a:p>
                    <a:p>
                      <a:r>
                        <a:rPr lang="en-US" sz="1400" b="0" i="0" kern="1200" dirty="0" smtClean="0">
                          <a:solidFill>
                            <a:schemeClr val="dk1"/>
                          </a:solidFill>
                          <a:effectLst/>
                          <a:latin typeface="+mn-lt"/>
                          <a:ea typeface="+mn-ea"/>
                          <a:cs typeface="+mn-cs"/>
                        </a:rPr>
                        <a:t>[Palo</a:t>
                      </a:r>
                      <a:r>
                        <a:rPr lang="en-US" sz="1400" b="0" i="0" kern="1200" baseline="0" dirty="0" smtClean="0">
                          <a:solidFill>
                            <a:schemeClr val="dk1"/>
                          </a:solidFill>
                          <a:effectLst/>
                          <a:latin typeface="+mn-lt"/>
                          <a:ea typeface="+mn-ea"/>
                          <a:cs typeface="+mn-cs"/>
                        </a:rPr>
                        <a:t> Alto, 2008</a:t>
                      </a:r>
                      <a:r>
                        <a:rPr lang="en-US" sz="1400" b="0" i="0" kern="1200" dirty="0" smtClean="0">
                          <a:solidFill>
                            <a:schemeClr val="dk1"/>
                          </a:solidFill>
                          <a:effectLst/>
                          <a:latin typeface="+mn-lt"/>
                          <a:ea typeface="+mn-ea"/>
                          <a:cs typeface="+mn-cs"/>
                        </a:rPr>
                        <a:t>]</a:t>
                      </a:r>
                      <a:endParaRPr lang="en-US" sz="1400" dirty="0"/>
                    </a:p>
                  </a:txBody>
                  <a:tcPr anchor="ctr"/>
                </a:tc>
                <a:tc>
                  <a:txBody>
                    <a:bodyPr/>
                    <a:lstStyle/>
                    <a:p>
                      <a:r>
                        <a:rPr lang="en-US" sz="1200" b="0" i="0" kern="1200" dirty="0" err="1" smtClean="0">
                          <a:solidFill>
                            <a:schemeClr val="dk1"/>
                          </a:solidFill>
                          <a:effectLst/>
                          <a:latin typeface="+mn-lt"/>
                          <a:ea typeface="+mn-ea"/>
                          <a:cs typeface="+mn-cs"/>
                        </a:rPr>
                        <a:t>Wealthfront</a:t>
                      </a:r>
                      <a:r>
                        <a:rPr lang="en-US" sz="1200" b="0" i="0" kern="1200" dirty="0" smtClean="0">
                          <a:solidFill>
                            <a:schemeClr val="dk1"/>
                          </a:solidFill>
                          <a:effectLst/>
                          <a:latin typeface="+mn-lt"/>
                          <a:ea typeface="+mn-ea"/>
                          <a:cs typeface="+mn-cs"/>
                        </a:rPr>
                        <a:t> is an automated investment management service that uses modern portfolio the </a:t>
                      </a:r>
                      <a:r>
                        <a:rPr lang="en-US" sz="1200" b="0" i="0" kern="1200" dirty="0" err="1" smtClean="0">
                          <a:solidFill>
                            <a:schemeClr val="dk1"/>
                          </a:solidFill>
                          <a:effectLst/>
                          <a:latin typeface="+mn-lt"/>
                          <a:ea typeface="+mn-ea"/>
                          <a:cs typeface="+mn-cs"/>
                        </a:rPr>
                        <a:t>ory</a:t>
                      </a:r>
                      <a:r>
                        <a:rPr lang="en-US" sz="1200" b="0" i="0" kern="1200" dirty="0" smtClean="0">
                          <a:solidFill>
                            <a:schemeClr val="dk1"/>
                          </a:solidFill>
                          <a:effectLst/>
                          <a:latin typeface="+mn-lt"/>
                          <a:ea typeface="+mn-ea"/>
                          <a:cs typeface="+mn-cs"/>
                        </a:rPr>
                        <a:t> to deliver long-term returns. Low cost ETFs are used to represent each asset class. Stock allocations include US, foreign and emerging markets. Likewise, bond allocations include municipal, corporate and emerging </a:t>
                      </a:r>
                      <a:r>
                        <a:rPr lang="en-US" sz="1200" b="0" i="0" kern="1200" dirty="0" err="1" smtClean="0">
                          <a:solidFill>
                            <a:schemeClr val="dk1"/>
                          </a:solidFill>
                          <a:effectLst/>
                          <a:latin typeface="+mn-lt"/>
                          <a:ea typeface="+mn-ea"/>
                          <a:cs typeface="+mn-cs"/>
                        </a:rPr>
                        <a:t>markets.Alternative</a:t>
                      </a:r>
                      <a:r>
                        <a:rPr lang="en-US" sz="1200" b="0" i="0" kern="1200" dirty="0" smtClean="0">
                          <a:solidFill>
                            <a:schemeClr val="dk1"/>
                          </a:solidFill>
                          <a:effectLst/>
                          <a:latin typeface="+mn-lt"/>
                          <a:ea typeface="+mn-ea"/>
                          <a:cs typeface="+mn-cs"/>
                        </a:rPr>
                        <a:t> allocations in real estate and natural resources.</a:t>
                      </a:r>
                      <a:endParaRPr lang="en-US" sz="1200" dirty="0"/>
                    </a:p>
                  </a:txBody>
                  <a:tcPr anchor="ctr"/>
                </a:tc>
                <a:tc>
                  <a:txBody>
                    <a:bodyPr/>
                    <a:lstStyle/>
                    <a:p>
                      <a:pPr algn="ctr"/>
                      <a:r>
                        <a:rPr lang="en-US" sz="1600" b="1" i="0" kern="1200" dirty="0" smtClean="0">
                          <a:solidFill>
                            <a:schemeClr val="dk1"/>
                          </a:solidFill>
                          <a:effectLst/>
                          <a:latin typeface="+mn-lt"/>
                          <a:ea typeface="+mn-ea"/>
                          <a:cs typeface="+mn-cs"/>
                        </a:rPr>
                        <a:t>$129M</a:t>
                      </a:r>
                      <a:endParaRPr lang="en-US" sz="1600" b="1" dirty="0"/>
                    </a:p>
                  </a:txBody>
                  <a:tcPr anchor="ctr"/>
                </a:tc>
              </a:tr>
              <a:tr h="1052433">
                <a:tc>
                  <a:txBody>
                    <a:bodyPr/>
                    <a:lstStyle/>
                    <a:p>
                      <a:r>
                        <a:rPr lang="en-US" sz="1800" b="1" i="0" kern="1200" dirty="0" smtClean="0">
                          <a:solidFill>
                            <a:schemeClr val="dk1"/>
                          </a:solidFill>
                          <a:effectLst/>
                          <a:latin typeface="+mn-lt"/>
                          <a:ea typeface="+mn-ea"/>
                          <a:cs typeface="+mn-cs"/>
                        </a:rPr>
                        <a:t>Motif Investing </a:t>
                      </a:r>
                      <a:r>
                        <a:rPr lang="en-US" sz="1400" b="0" i="0" kern="1200" dirty="0" smtClean="0">
                          <a:solidFill>
                            <a:schemeClr val="dk1"/>
                          </a:solidFill>
                          <a:effectLst/>
                          <a:latin typeface="+mn-lt"/>
                          <a:ea typeface="+mn-ea"/>
                          <a:cs typeface="+mn-cs"/>
                        </a:rPr>
                        <a:t>[San Mateo, 2010]</a:t>
                      </a:r>
                      <a:endParaRPr lang="en-US" sz="1400" dirty="0"/>
                    </a:p>
                  </a:txBody>
                  <a:tcPr anchor="ctr"/>
                </a:tc>
                <a:tc>
                  <a:txBody>
                    <a:bodyPr/>
                    <a:lstStyle/>
                    <a:p>
                      <a:r>
                        <a:rPr lang="en-US" sz="1200" b="0" i="0" kern="1200" dirty="0" smtClean="0">
                          <a:solidFill>
                            <a:schemeClr val="dk1"/>
                          </a:solidFill>
                          <a:effectLst/>
                          <a:latin typeface="+mn-lt"/>
                          <a:ea typeface="+mn-ea"/>
                          <a:cs typeface="+mn-cs"/>
                        </a:rPr>
                        <a:t>Motif is an online investment platform that enables users to create a basket (called a motif) of stocks and ETFs. Once built, an investor can buy a motif of up to 30 stocks and ETFs for $9.95. Investors can create their own motifs, invest in motifs built by Motif Investing, or invest in motifs built by other investors on the platform. Customers can start with $250 </a:t>
                      </a:r>
                      <a:r>
                        <a:rPr lang="en-US" sz="1200" b="0" i="0" kern="1200" dirty="0" err="1" smtClean="0">
                          <a:solidFill>
                            <a:schemeClr val="dk1"/>
                          </a:solidFill>
                          <a:effectLst/>
                          <a:latin typeface="+mn-lt"/>
                          <a:ea typeface="+mn-ea"/>
                          <a:cs typeface="+mn-cs"/>
                        </a:rPr>
                        <a:t>investment.Also</a:t>
                      </a:r>
                      <a:r>
                        <a:rPr lang="en-US" sz="1200" b="0" i="0" kern="1200" dirty="0" smtClean="0">
                          <a:solidFill>
                            <a:schemeClr val="dk1"/>
                          </a:solidFill>
                          <a:effectLst/>
                          <a:latin typeface="+mn-lt"/>
                          <a:ea typeface="+mn-ea"/>
                          <a:cs typeface="+mn-cs"/>
                        </a:rPr>
                        <a:t> provides a free service called Horizon motifs which are motifs comprised of low-cost ETFs.</a:t>
                      </a:r>
                      <a:endParaRPr lang="en-US" sz="1200" dirty="0"/>
                    </a:p>
                  </a:txBody>
                  <a:tcPr anchor="ctr"/>
                </a:tc>
                <a:tc>
                  <a:txBody>
                    <a:bodyPr/>
                    <a:lstStyle/>
                    <a:p>
                      <a:pPr algn="ctr"/>
                      <a:r>
                        <a:rPr lang="en-US" sz="1600" b="1" dirty="0" smtClean="0"/>
                        <a:t>$126M</a:t>
                      </a:r>
                      <a:endParaRPr lang="en-US" sz="1600" b="1" dirty="0"/>
                    </a:p>
                  </a:txBody>
                  <a:tcPr anchor="ctr"/>
                </a:tc>
              </a:tr>
              <a:tr h="1052433">
                <a:tc>
                  <a:txBody>
                    <a:bodyPr/>
                    <a:lstStyle/>
                    <a:p>
                      <a:r>
                        <a:rPr lang="en-US" sz="1800" b="1" i="0" kern="1200" dirty="0" smtClean="0">
                          <a:solidFill>
                            <a:schemeClr val="dk1"/>
                          </a:solidFill>
                          <a:effectLst/>
                          <a:latin typeface="+mn-lt"/>
                          <a:ea typeface="+mn-ea"/>
                          <a:cs typeface="+mn-cs"/>
                        </a:rPr>
                        <a:t>Personal Capital </a:t>
                      </a:r>
                      <a:r>
                        <a:rPr lang="en-US" sz="1400" b="0" i="0" kern="1200" dirty="0" smtClean="0">
                          <a:solidFill>
                            <a:schemeClr val="dk1"/>
                          </a:solidFill>
                          <a:effectLst/>
                          <a:latin typeface="+mn-lt"/>
                          <a:ea typeface="+mn-ea"/>
                          <a:cs typeface="+mn-cs"/>
                        </a:rPr>
                        <a:t>[Redwood City, 2009]</a:t>
                      </a:r>
                      <a:endParaRPr lang="en-US" sz="1400" dirty="0"/>
                    </a:p>
                  </a:txBody>
                  <a:tcPr anchor="ctr"/>
                </a:tc>
                <a:tc>
                  <a:txBody>
                    <a:bodyPr/>
                    <a:lstStyle/>
                    <a:p>
                      <a:r>
                        <a:rPr lang="en-US" sz="1200" b="0" i="0" kern="1200" dirty="0" smtClean="0">
                          <a:solidFill>
                            <a:schemeClr val="dk1"/>
                          </a:solidFill>
                          <a:effectLst/>
                          <a:latin typeface="+mn-lt"/>
                          <a:ea typeface="+mn-ea"/>
                          <a:cs typeface="+mn-cs"/>
                        </a:rPr>
                        <a:t>Personal Capital offers two distinct </a:t>
                      </a:r>
                      <a:r>
                        <a:rPr lang="en-US" sz="1200" b="0" i="0" kern="1200" dirty="0" err="1" smtClean="0">
                          <a:solidFill>
                            <a:schemeClr val="dk1"/>
                          </a:solidFill>
                          <a:effectLst/>
                          <a:latin typeface="+mn-lt"/>
                          <a:ea typeface="+mn-ea"/>
                          <a:cs typeface="+mn-cs"/>
                        </a:rPr>
                        <a:t>services.The</a:t>
                      </a:r>
                      <a:r>
                        <a:rPr lang="en-US" sz="1200" b="0" i="0" kern="1200" dirty="0" smtClean="0">
                          <a:solidFill>
                            <a:schemeClr val="dk1"/>
                          </a:solidFill>
                          <a:effectLst/>
                          <a:latin typeface="+mn-lt"/>
                          <a:ea typeface="+mn-ea"/>
                          <a:cs typeface="+mn-cs"/>
                        </a:rPr>
                        <a:t> online and mobile portfolio tracking application downloads user's holdings in different accounts, aggregates and analyzes them into tables and charts. Helps user view all accounts in one place and is a free service. Second service offers to manage users' investment account. Users get a live person as advisor. </a:t>
                      </a: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t>$104M</a:t>
                      </a:r>
                    </a:p>
                    <a:p>
                      <a:pPr algn="ctr"/>
                      <a:endParaRPr lang="en-US" sz="1600" b="1" dirty="0"/>
                    </a:p>
                  </a:txBody>
                  <a:tcPr anchor="ctr"/>
                </a:tc>
              </a:tr>
            </a:tbl>
          </a:graphicData>
        </a:graphic>
      </p:graphicFrame>
      <p:sp>
        <p:nvSpPr>
          <p:cNvPr id="4" name="TextBox 3"/>
          <p:cNvSpPr txBox="1"/>
          <p:nvPr/>
        </p:nvSpPr>
        <p:spPr>
          <a:xfrm>
            <a:off x="225283" y="6308035"/>
            <a:ext cx="10959549" cy="276999"/>
          </a:xfrm>
          <a:prstGeom prst="rect">
            <a:avLst/>
          </a:prstGeom>
          <a:noFill/>
        </p:spPr>
        <p:txBody>
          <a:bodyPr wrap="square" rtlCol="0">
            <a:spAutoFit/>
          </a:bodyPr>
          <a:lstStyle/>
          <a:p>
            <a:r>
              <a:rPr lang="zh-CN" altLang="en-US" sz="1200" i="1" dirty="0" smtClean="0"/>
              <a:t>来源：</a:t>
            </a:r>
            <a:r>
              <a:rPr lang="en-US" altLang="zh-CN" sz="1200" i="1" dirty="0" err="1" smtClean="0"/>
              <a:t>FinTech</a:t>
            </a:r>
            <a:r>
              <a:rPr lang="en-US" altLang="zh-CN" sz="1200" i="1" dirty="0" smtClean="0"/>
              <a:t> Industry Overview 2016, </a:t>
            </a:r>
            <a:r>
              <a:rPr lang="en-US" altLang="zh-CN" sz="1200" i="1" dirty="0" err="1" smtClean="0"/>
              <a:t>SparkLabs</a:t>
            </a:r>
            <a:r>
              <a:rPr lang="en-US" altLang="zh-CN" sz="1200" i="1" dirty="0" smtClean="0"/>
              <a:t> Global Ventures</a:t>
            </a:r>
            <a:endParaRPr lang="zh-CN" altLang="en-US" sz="1200" i="1" dirty="0"/>
          </a:p>
        </p:txBody>
      </p:sp>
    </p:spTree>
    <p:extLst>
      <p:ext uri="{BB962C8B-B14F-4D97-AF65-F5344CB8AC3E}">
        <p14:creationId xmlns="" xmlns:p14="http://schemas.microsoft.com/office/powerpoint/2010/main" val="4076548696"/>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150</TotalTime>
  <Words>2871</Words>
  <Application>Microsoft Office PowerPoint</Application>
  <PresentationFormat>自定义</PresentationFormat>
  <Paragraphs>190</Paragraphs>
  <Slides>16</Slides>
  <Notes>1</Notes>
  <HiddenSlides>0</HiddenSlides>
  <MMClips>0</MMClips>
  <ScaleCrop>false</ScaleCrop>
  <HeadingPairs>
    <vt:vector size="4" baseType="variant">
      <vt:variant>
        <vt:lpstr>主题</vt:lpstr>
      </vt:variant>
      <vt:variant>
        <vt:i4>1</vt:i4>
      </vt:variant>
      <vt:variant>
        <vt:lpstr>幻灯片标题</vt:lpstr>
      </vt:variant>
      <vt:variant>
        <vt:i4>16</vt:i4>
      </vt:variant>
    </vt:vector>
  </HeadingPairs>
  <TitlesOfParts>
    <vt:vector size="17" baseType="lpstr">
      <vt:lpstr>Slice</vt:lpstr>
      <vt:lpstr>Fintech Industry Overview</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Fintech Industry Overview</dc:title>
  <dc:creator>Wenjing Pan</dc:creator>
  <cp:lastModifiedBy>vip</cp:lastModifiedBy>
  <cp:revision>28</cp:revision>
  <dcterms:created xsi:type="dcterms:W3CDTF">2016-11-02T20:27:37Z</dcterms:created>
  <dcterms:modified xsi:type="dcterms:W3CDTF">2016-11-09T03:36:35Z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XPAuthor">
    <vt:lpwstr>Wenjing Pan</vt:lpwstr>
  </property>
  <property fmtid="{D5CDD505-2E9C-101B-9397-08002B2CF9AE}" pid="3" name="AXPDataClassification">
    <vt:lpwstr>AXP Internal</vt:lpwstr>
  </property>
  <property fmtid="{D5CDD505-2E9C-101B-9397-08002B2CF9AE}" pid="4" name="AXPDataClassificationForSearch">
    <vt:lpwstr>AXPInternal_UniqueSearchString</vt:lpwstr>
  </property>
</Properties>
</file>